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image" Target="../media/image-11-2.jpg"/><Relationship Id="rId3" Type="http://schemas.openxmlformats.org/officeDocument/2006/relationships/image" Target="../media/image-11-3.jpg"/><Relationship Id="rId4" Type="http://schemas.openxmlformats.org/officeDocument/2006/relationships/image" Target="../media/image-11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image" Target="../media/image-17-2.jpg"/><Relationship Id="rId3" Type="http://schemas.openxmlformats.org/officeDocument/2006/relationships/image" Target="../media/image-17-3.jpg"/><Relationship Id="rId4" Type="http://schemas.openxmlformats.org/officeDocument/2006/relationships/image" Target="../media/image-17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image" Target="../media/image-19-2.jpg"/><Relationship Id="rId3" Type="http://schemas.openxmlformats.org/officeDocument/2006/relationships/image" Target="../media/image-19-3.jpg"/><Relationship Id="rId4" Type="http://schemas.openxmlformats.org/officeDocument/2006/relationships/image" Target="../media/image-19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image" Target="../media/image-21-2.jpg"/><Relationship Id="rId3" Type="http://schemas.openxmlformats.org/officeDocument/2006/relationships/image" Target="../media/image-21-3.jpg"/><Relationship Id="rId4" Type="http://schemas.openxmlformats.org/officeDocument/2006/relationships/image" Target="../media/image-21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image" Target="../media/image-22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image" Target="../media/image-27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image" Target="../media/image-31-2.jpg"/><Relationship Id="rId3" Type="http://schemas.openxmlformats.org/officeDocument/2006/relationships/image" Target="../media/image-31-3.jpg"/><Relationship Id="rId4" Type="http://schemas.openxmlformats.org/officeDocument/2006/relationships/image" Target="../media/image-31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image" Target="../media/image-32-2.jpg"/><Relationship Id="rId3" Type="http://schemas.openxmlformats.org/officeDocument/2006/relationships/image" Target="../media/image-32-3.jpg"/><Relationship Id="rId4" Type="http://schemas.openxmlformats.org/officeDocument/2006/relationships/image" Target="../media/image-32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image" Target="../media/image-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403" y="1035248"/>
            <a:ext cx="4689772" cy="14813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4032" b="1" spc="360" kern="0" dirty="0">
                <a:solidFill>
                  <a:srgbClr val="003296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掌握人工智能开启智能未来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570403" y="2541738"/>
            <a:ext cx="5072596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dirty="0">
                <a:solidFill>
                  <a:srgbClr val="5A6169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系统化学习路径与资源指南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656415" y="3401481"/>
            <a:ext cx="1886141" cy="352839"/>
          </a:xfrm>
          <a:custGeom>
            <a:avLst/>
            <a:gdLst/>
            <a:ahLst/>
            <a:cxnLst/>
            <a:rect l="l" t="t" r="r" b="b"/>
            <a:pathLst>
              <a:path w="1886141" h="352839">
                <a:moveTo>
                  <a:pt x="176420" y="0"/>
                </a:moveTo>
                <a:moveTo>
                  <a:pt x="176420" y="0"/>
                </a:moveTo>
                <a:lnTo>
                  <a:pt x="1709722" y="0"/>
                </a:lnTo>
                <a:quadBezTo>
                  <a:pt x="1886141" y="0"/>
                  <a:pt x="1886141" y="176420"/>
                </a:quadBezTo>
                <a:lnTo>
                  <a:pt x="1886141" y="176420"/>
                </a:lnTo>
                <a:quadBezTo>
                  <a:pt x="1886141" y="352839"/>
                  <a:pt x="1709722" y="352839"/>
                </a:quadBezTo>
                <a:lnTo>
                  <a:pt x="176420" y="352839"/>
                </a:lnTo>
                <a:quadBezTo>
                  <a:pt x="0" y="352839"/>
                  <a:pt x="0" y="176420"/>
                </a:quadBezTo>
                <a:lnTo>
                  <a:pt x="0" y="176420"/>
                </a:lnTo>
                <a:quadBezTo>
                  <a:pt x="0" y="0"/>
                  <a:pt x="176420" y="0"/>
                </a:quadBezTo>
                <a:close/>
              </a:path>
            </a:pathLst>
          </a:custGeom>
          <a:solidFill>
            <a:srgbClr val="104CE0">
              <a:alpha val="0"/>
            </a:srgbClr>
          </a:solidFill>
          <a:ln w="9525">
            <a:solidFill>
              <a:srgbClr val="2D9BF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41312" y="3340156"/>
            <a:ext cx="1870932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296" dirty="0">
                <a:solidFill>
                  <a:srgbClr val="2D9B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汇报人: 宇智波佩奇</a:t>
            </a:r>
            <a:endParaRPr lang="en-US" sz="1440" dirty="0"/>
          </a:p>
        </p:txBody>
      </p:sp>
      <p:sp>
        <p:nvSpPr>
          <p:cNvPr id="6" name="Shape 4"/>
          <p:cNvSpPr/>
          <p:nvPr/>
        </p:nvSpPr>
        <p:spPr>
          <a:xfrm>
            <a:off x="708723" y="2532182"/>
            <a:ext cx="3896307" cy="0"/>
          </a:xfrm>
          <a:custGeom>
            <a:avLst/>
            <a:gdLst/>
            <a:ahLst/>
            <a:cxnLst/>
            <a:rect l="l" t="t" r="r" b="b"/>
            <a:pathLst>
              <a:path w="3896307" h="0">
                <a:moveTo>
                  <a:pt x="0" y="0"/>
                </a:moveTo>
                <a:moveTo>
                  <a:pt x="0" y="0"/>
                </a:moveTo>
                <a:lnTo>
                  <a:pt x="3896307" y="0"/>
                </a:lnTo>
              </a:path>
            </a:pathLst>
          </a:custGeom>
          <a:noFill/>
          <a:ln w="9525">
            <a:solidFill>
              <a:srgbClr val="D9D9D9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深度学习解析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4125591" y="1645920"/>
            <a:ext cx="174439" cy="0"/>
          </a:xfrm>
          <a:custGeom>
            <a:avLst/>
            <a:gdLst/>
            <a:ahLst/>
            <a:cxnLst/>
            <a:rect l="l" t="t" r="r" b="b"/>
            <a:pathLst>
              <a:path w="174439" h="0">
                <a:moveTo>
                  <a:pt x="174439" y="0"/>
                </a:moveTo>
                <a:moveTo>
                  <a:pt x="174439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arrow"/>
          </a:ln>
        </p:spPr>
      </p:sp>
      <p:sp>
        <p:nvSpPr>
          <p:cNvPr id="5" name="Shape 3"/>
          <p:cNvSpPr/>
          <p:nvPr/>
        </p:nvSpPr>
        <p:spPr>
          <a:xfrm>
            <a:off x="5024592" y="2752344"/>
            <a:ext cx="177670" cy="0"/>
          </a:xfrm>
          <a:custGeom>
            <a:avLst/>
            <a:gdLst/>
            <a:ahLst/>
            <a:cxnLst/>
            <a:rect l="l" t="t" r="r" b="b"/>
            <a:pathLst>
              <a:path w="177670" h="0">
                <a:moveTo>
                  <a:pt x="0" y="0"/>
                </a:moveTo>
                <a:moveTo>
                  <a:pt x="0" y="0"/>
                </a:moveTo>
                <a:lnTo>
                  <a:pt x="177670" y="0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arrow"/>
          </a:ln>
        </p:spPr>
      </p:sp>
      <p:sp>
        <p:nvSpPr>
          <p:cNvPr id="6" name="Shape 4"/>
          <p:cNvSpPr/>
          <p:nvPr/>
        </p:nvSpPr>
        <p:spPr>
          <a:xfrm>
            <a:off x="4118004" y="3799332"/>
            <a:ext cx="175088" cy="0"/>
          </a:xfrm>
          <a:custGeom>
            <a:avLst/>
            <a:gdLst/>
            <a:ahLst/>
            <a:cxnLst/>
            <a:rect l="l" t="t" r="r" b="b"/>
            <a:pathLst>
              <a:path w="175088" h="0">
                <a:moveTo>
                  <a:pt x="175088" y="0"/>
                </a:moveTo>
                <a:moveTo>
                  <a:pt x="175088" y="0"/>
                </a:moveTo>
                <a:lnTo>
                  <a:pt x="0" y="0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arrow"/>
          </a:ln>
        </p:spPr>
      </p:sp>
      <p:sp>
        <p:nvSpPr>
          <p:cNvPr id="7" name="Text 5"/>
          <p:cNvSpPr/>
          <p:nvPr/>
        </p:nvSpPr>
        <p:spPr>
          <a:xfrm>
            <a:off x="4287407" y="1280160"/>
            <a:ext cx="745435" cy="70408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736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4287407" y="3429000"/>
            <a:ext cx="745435" cy="676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4278263" y="2423160"/>
            <a:ext cx="745435" cy="6766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890230" y="1280160"/>
            <a:ext cx="310896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深度学习的工作原理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890230" y="1639519"/>
            <a:ext cx="310896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深度学习通过模拟人脑神经网络的结构和功能，利用大量数据进行训练和学习，以实现对复杂模式的识别和预测，它的核心是多层神经网络和反向传播算法。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5235854" y="2039112"/>
            <a:ext cx="310896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深度学习在图像识别中的应用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5236250" y="2441448"/>
            <a:ext cx="310896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深度学习技术在图像识别领域取得了显著的成果，能够准确识别出各种物体、场景和人物，广泛应用于安防监控、自动驾驶、医疗影像等领域。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890230" y="2761488"/>
            <a:ext cx="3108960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深度学习面临的挑战与未来发展趋势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890230" y="3163824"/>
            <a:ext cx="3108960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尽管深度学习取得了巨大的成功，但仍面临数据需求大、计算资源消耗高、模型解释性差等挑战，未来发展趋势包括轻量化模型设计、无监督学习和强化学习等方向。</a:t>
            </a:r>
            <a:endParaRPr lang="en-US" sz="144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111" y="1182319"/>
            <a:ext cx="914400" cy="914400"/>
          </a:xfrm>
          <a:prstGeom prst="rect">
            <a:avLst/>
          </a:prstGeom>
        </p:spPr>
      </p:pic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111" y="2304288"/>
            <a:ext cx="914400" cy="914400"/>
          </a:xfrm>
          <a:prstGeom prst="rect">
            <a:avLst/>
          </a:prstGeom>
        </p:spPr>
      </p:pic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111" y="3310128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自然语言处理</a:t>
            </a:r>
            <a:endParaRPr lang="en-US" sz="1440" dirty="0"/>
          </a:p>
        </p:txBody>
      </p:sp>
      <p:pic>
        <p:nvPicPr>
          <p:cNvPr id="4" name="Image 0" descr="https://sgw-dx.xf-yun.com/api/v1/sparkdesk/_17414416842400c01df8b5f764e749e3bf7dab7d9ebd5.jpg?authorization=c2ltcGxlLWp3dCBhaz1zcGFya2Rlc2s4MDAwMDAwMDAwMDE7ZXhwPTMzMTgyNDE2ODQ7YWxnbz1obWFjLXNoYTI1NjtzaWc9eUdjODlkQVU0aVFEUVd4WExRU0NleklnNmV6ZUlPcTV3aUhkem5aZlU2bz0=&amp;x_location=7YfmxI7B7uKO7jlRxIftd60vfLD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72" y="1088132"/>
            <a:ext cx="2283193" cy="12826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6384" y="2446016"/>
            <a:ext cx="2487168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自然语言处理概述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822960" y="2773736"/>
            <a:ext cx="2414016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自然语言处理是人工智能领域中的重要分支，主要研究如何使计算机能够理解和生成人类语言，实现人机之间的有效沟通。</a:t>
            </a:r>
            <a:endParaRPr lang="en-US" sz="1440" dirty="0"/>
          </a:p>
        </p:txBody>
      </p:sp>
      <p:pic>
        <p:nvPicPr>
          <p:cNvPr id="7" name="Image 1" descr="https://sgw-dx.xf-yun.com/api/v1/sparkdesk/_1741441687571edb3117fa0714c989809bd88a605293e.jpg?authorization=c2ltcGxlLWp3dCBhaz1zcGFya2Rlc2s4MDAwMDAwMDAwMDE7ZXhwPTMzMTgyNDE2ODc7YWxnbz1obWFjLXNoYTI1NjtzaWc9bzVReWJBVE0rbURhVTZ3WHBxQXh0ZEFXTnVvbTMyamw5dEZjSFJlT2ROUT0=&amp;x_location=7YfmxI7B7uKO7jlRxIftd60vfLD=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80" y="1088132"/>
            <a:ext cx="2283193" cy="12826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328416" y="2446016"/>
            <a:ext cx="2487168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自然语言处理技术应用</a:t>
            </a:r>
            <a:endParaRPr lang="en-US" sz="1440" dirty="0"/>
          </a:p>
        </p:txBody>
      </p:sp>
      <p:sp>
        <p:nvSpPr>
          <p:cNvPr id="9" name="Text 5"/>
          <p:cNvSpPr/>
          <p:nvPr/>
        </p:nvSpPr>
        <p:spPr>
          <a:xfrm>
            <a:off x="3401568" y="2773736"/>
            <a:ext cx="2414016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自然语言处理技术广泛应用于语音识别、机器翻译、情感分析等领域，为人们的生活和工作带来了极大的便利。</a:t>
            </a:r>
            <a:endParaRPr lang="en-US" sz="1440" dirty="0"/>
          </a:p>
        </p:txBody>
      </p:sp>
      <p:pic>
        <p:nvPicPr>
          <p:cNvPr id="10" name="Image 2" descr="https://sgw-dx.xf-yun.com/api/v1/sparkdesk/_1741441690451af12dde0491a4be0837f58338daa668d.jpg?authorization=c2ltcGxlLWp3dCBhaz1zcGFya2Rlc2s4MDAwMDAwMDAwMDE7ZXhwPTMzMTgyNDE2OTA7YWxnbz1obWFjLXNoYTI1NjtzaWc9dS90aUJRcjAycmFEVTJCVXJ0eG42bDlRbTEzSEVOeStqU1ZzZERmVWt3ST0=&amp;x_location=7YfmxI7B7uKO7jlRxIftd60vfLD=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012" y="1088132"/>
            <a:ext cx="2283193" cy="128269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870448" y="2447488"/>
            <a:ext cx="2487168" cy="7132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自然语言处理的挑战与前景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5943600" y="2775208"/>
            <a:ext cx="2414016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虽然自然语言处理技术已经取得了显著的进步，但仍面临着语义理解、语境识别等挑战，未来的发展前景广阔。</a:t>
            </a:r>
            <a:endParaRPr lang="en-US" sz="14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计算机视觉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2743200" y="1025863"/>
            <a:ext cx="3657600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图像识别基础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2743200" y="1368172"/>
            <a:ext cx="3657600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图像识别作为计算机视觉的核心技术，通过算法让机器能够识别和处理图像中的对象，这一技术广泛应用于安全监控、医疗诊断等领域，显著提升了效率与准确性。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522708" y="2567541"/>
            <a:ext cx="3657600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特征提取技术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522708" y="2899468"/>
            <a:ext cx="3657600" cy="8412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特征提取是计算机视觉中的关键环节，涉及从图像中检测并提取出有用的信息，如边缘、角点等，这些特征对于后续的对象识别和图像分析至关重要。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4963692" y="2567541"/>
            <a:ext cx="3657600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深度学习在CV中的应用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4963692" y="2899468"/>
            <a:ext cx="3657600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深度学习技术的兴起极大地推动了计算机视觉领域的发展，特别是在图像分类、目标检测等方面，通过构建深层次的神经网络模型来提高图像识别的准确性和效率。</a:t>
            </a:r>
            <a:endParaRPr lang="en-US" sz="14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9117" y="960139"/>
            <a:ext cx="1926901" cy="17922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064" b="1" dirty="0">
                <a:solidFill>
                  <a:srgbClr val="4064F3">
                    <a:alpha val="1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03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033020" y="2243253"/>
            <a:ext cx="5110980" cy="7589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024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构建AI工具与实践环境</a:t>
            </a:r>
            <a:endParaRPr lang="en-US" sz="14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Python</a:t>
            </a:r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语言学习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603401" y="1099566"/>
            <a:ext cx="7497539" cy="1021473"/>
          </a:xfrm>
          <a:custGeom>
            <a:avLst/>
            <a:gdLst/>
            <a:ahLst/>
            <a:cxnLst/>
            <a:rect l="l" t="t" r="r" b="b"/>
            <a:pathLst>
              <a:path w="7497539" h="1021473">
                <a:moveTo>
                  <a:pt x="127684" y="0"/>
                </a:moveTo>
                <a:moveTo>
                  <a:pt x="127684" y="0"/>
                </a:moveTo>
                <a:lnTo>
                  <a:pt x="7369855" y="0"/>
                </a:lnTo>
                <a:quadBezTo>
                  <a:pt x="7497539" y="0"/>
                  <a:pt x="7497539" y="127684"/>
                </a:quadBezTo>
                <a:lnTo>
                  <a:pt x="7497539" y="893789"/>
                </a:lnTo>
                <a:quadBezTo>
                  <a:pt x="7497539" y="1021473"/>
                  <a:pt x="7369855" y="1021473"/>
                </a:quadBezTo>
                <a:lnTo>
                  <a:pt x="127684" y="1021473"/>
                </a:lnTo>
                <a:quadBezTo>
                  <a:pt x="0" y="1021473"/>
                  <a:pt x="0" y="893789"/>
                </a:quadBezTo>
                <a:lnTo>
                  <a:pt x="0" y="127684"/>
                </a:lnTo>
                <a:quadBezTo>
                  <a:pt x="0" y="0"/>
                  <a:pt x="127684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603401" y="3263375"/>
            <a:ext cx="7497539" cy="914400"/>
          </a:xfrm>
          <a:custGeom>
            <a:avLst/>
            <a:gdLst/>
            <a:ahLst/>
            <a:cxnLst/>
            <a:rect l="l" t="t" r="r" b="b"/>
            <a:pathLst>
              <a:path w="7497539" h="914400">
                <a:moveTo>
                  <a:pt x="114300" y="0"/>
                </a:moveTo>
                <a:moveTo>
                  <a:pt x="114300" y="0"/>
                </a:moveTo>
                <a:lnTo>
                  <a:pt x="7383239" y="0"/>
                </a:lnTo>
                <a:quadBezTo>
                  <a:pt x="7497539" y="0"/>
                  <a:pt x="7497539" y="114300"/>
                </a:quadBezTo>
                <a:lnTo>
                  <a:pt x="7497539" y="800100"/>
                </a:lnTo>
                <a:quadBezTo>
                  <a:pt x="7497539" y="914400"/>
                  <a:pt x="7383239" y="914400"/>
                </a:quadBezTo>
                <a:lnTo>
                  <a:pt x="114300" y="914400"/>
                </a:lnTo>
                <a:quadBezTo>
                  <a:pt x="0" y="914400"/>
                  <a:pt x="0" y="800100"/>
                </a:quadBezTo>
                <a:lnTo>
                  <a:pt x="0" y="114300"/>
                </a:lnTo>
                <a:quadBezTo>
                  <a:pt x="0" y="0"/>
                  <a:pt x="114300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 rot="-8100000">
            <a:off x="8148204" y="3558047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03401" y="2248391"/>
            <a:ext cx="7497539" cy="914400"/>
          </a:xfrm>
          <a:custGeom>
            <a:avLst/>
            <a:gdLst/>
            <a:ahLst/>
            <a:cxnLst/>
            <a:rect l="l" t="t" r="r" b="b"/>
            <a:pathLst>
              <a:path w="7497539" h="914400">
                <a:moveTo>
                  <a:pt x="114300" y="0"/>
                </a:moveTo>
                <a:moveTo>
                  <a:pt x="114300" y="0"/>
                </a:moveTo>
                <a:lnTo>
                  <a:pt x="7383239" y="0"/>
                </a:lnTo>
                <a:quadBezTo>
                  <a:pt x="7497539" y="0"/>
                  <a:pt x="7497539" y="114300"/>
                </a:quadBezTo>
                <a:lnTo>
                  <a:pt x="7497539" y="800100"/>
                </a:lnTo>
                <a:quadBezTo>
                  <a:pt x="7497539" y="914400"/>
                  <a:pt x="7383239" y="914400"/>
                </a:quadBezTo>
                <a:lnTo>
                  <a:pt x="114300" y="914400"/>
                </a:lnTo>
                <a:quadBezTo>
                  <a:pt x="0" y="914400"/>
                  <a:pt x="0" y="800100"/>
                </a:quadBezTo>
                <a:lnTo>
                  <a:pt x="0" y="114300"/>
                </a:lnTo>
                <a:quadBezTo>
                  <a:pt x="0" y="0"/>
                  <a:pt x="114300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 rot="-8100000">
            <a:off x="8148223" y="2543063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 rot="-8100000">
            <a:off x="8148185" y="1394239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34307" y="1323749"/>
            <a:ext cx="2845133" cy="57310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Python基础语法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3586576" y="1099566"/>
            <a:ext cx="4333133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掌握Python的基础语法是学习人工智能的第一步，包括变量、数据类型、控制结构等，这是编写高效、可读性强的代码的基石。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834307" y="2409000"/>
            <a:ext cx="2531059" cy="59318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核心库的应用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3586576" y="2248391"/>
            <a:ext cx="4333133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Python拥有强大的标准库和丰富的第三方库，如NumPy、Pandas、Matplotlib等，它们在数据处理、分析和可视化中发挥着重要作用，是实现AI功能的关键工具。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834307" y="3434022"/>
            <a:ext cx="2530145" cy="57310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面向对象编程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3586576" y="3263375"/>
            <a:ext cx="4333133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理解并应用面向对象编程（OOP）的概念，如类、对象、继承和多态，能够帮助开发者更好地组织和管理复杂的AI项目，提高代码的复用性和模块化程度。</a:t>
            </a:r>
            <a:endParaRPr lang="en-US" sz="144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框架对比实践</a:t>
            </a:r>
            <a:endParaRPr lang="en-US" sz="144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886688"/>
            <a:ext cx="4523239" cy="405361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903148"/>
            <a:ext cx="4523239" cy="4398546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9529"/>
            <a:ext cx="4523239" cy="452323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122902" y="1093989"/>
            <a:ext cx="438912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TensorFlow与PyTorch框架比较</a:t>
            </a:r>
            <a:endParaRPr lang="en-US" sz="1440" dirty="0"/>
          </a:p>
        </p:txBody>
      </p:sp>
      <p:sp>
        <p:nvSpPr>
          <p:cNvPr id="8" name="Text 3"/>
          <p:cNvSpPr/>
          <p:nvPr/>
        </p:nvSpPr>
        <p:spPr>
          <a:xfrm>
            <a:off x="4122902" y="1395741"/>
            <a:ext cx="4476025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TensorFlow和PyTorch作为当前最流行的深度学习框架，各有其独特的优势和适用场景。TensorFlow以其高效的性能和广泛的社区支持而闻名，而PyTorch则以其灵活性和易用性受到开发者的青睐。</a:t>
            </a:r>
            <a:endParaRPr lang="en-US" sz="1440" dirty="0"/>
          </a:p>
        </p:txBody>
      </p:sp>
      <p:sp>
        <p:nvSpPr>
          <p:cNvPr id="9" name="Text 4"/>
          <p:cNvSpPr/>
          <p:nvPr/>
        </p:nvSpPr>
        <p:spPr>
          <a:xfrm>
            <a:off x="4122902" y="2258934"/>
            <a:ext cx="438912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框架选择依据分析</a:t>
            </a:r>
            <a:endParaRPr lang="en-US" sz="1440" dirty="0"/>
          </a:p>
        </p:txBody>
      </p:sp>
      <p:sp>
        <p:nvSpPr>
          <p:cNvPr id="10" name="Text 5"/>
          <p:cNvSpPr/>
          <p:nvPr/>
        </p:nvSpPr>
        <p:spPr>
          <a:xfrm>
            <a:off x="4122902" y="2555200"/>
            <a:ext cx="4476025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选择使用TensorFlow还是PyTorch时，需要考虑项目的具体需求、团队的技术栈、以及框架的学习曲线等因素。对于初学者来说，PyTorch的直观性和动态计算图可能更容易上手；而对于需要大规模部署的项目，TensorFlow的稳定性和优化工具可能更为合适。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4122115" y="3522635"/>
            <a:ext cx="438912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实战演练与案例应用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4122902" y="3824695"/>
            <a:ext cx="4476025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对比实践，我们可以更深入地理解这两个框架的特点和适用情况。例如，在图像识别任务中，我们可能会发现PyTorch在快速原型设计和调试方面更具优势；而在处理大规模数据或进行模型量化时，TensorFlow可能提供更好的工具和支持。</a:t>
            </a:r>
            <a:endParaRPr lang="en-US" sz="1440" dirty="0"/>
          </a:p>
        </p:txBody>
      </p:sp>
      <p:sp>
        <p:nvSpPr>
          <p:cNvPr id="13" name="Shape 8"/>
          <p:cNvSpPr/>
          <p:nvPr/>
        </p:nvSpPr>
        <p:spPr>
          <a:xfrm>
            <a:off x="2673371" y="1805964"/>
            <a:ext cx="499914" cy="0"/>
          </a:xfrm>
          <a:custGeom>
            <a:avLst/>
            <a:gdLst/>
            <a:ahLst/>
            <a:cxnLst/>
            <a:rect l="l" t="t" r="r" b="b"/>
            <a:pathLst>
              <a:path w="499914" h="0">
                <a:moveTo>
                  <a:pt x="0" y="0"/>
                </a:moveTo>
                <a:moveTo>
                  <a:pt x="0" y="0"/>
                </a:moveTo>
                <a:lnTo>
                  <a:pt x="499914" y="0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arrow"/>
          </a:ln>
        </p:spPr>
      </p:sp>
      <p:sp>
        <p:nvSpPr>
          <p:cNvPr id="14" name="Shape 9"/>
          <p:cNvSpPr/>
          <p:nvPr/>
        </p:nvSpPr>
        <p:spPr>
          <a:xfrm>
            <a:off x="3162037" y="2856649"/>
            <a:ext cx="350493" cy="0"/>
          </a:xfrm>
          <a:custGeom>
            <a:avLst/>
            <a:gdLst/>
            <a:ahLst/>
            <a:cxnLst/>
            <a:rect l="l" t="t" r="r" b="b"/>
            <a:pathLst>
              <a:path w="350493" h="0">
                <a:moveTo>
                  <a:pt x="0" y="0"/>
                </a:moveTo>
                <a:moveTo>
                  <a:pt x="0" y="0"/>
                </a:moveTo>
                <a:lnTo>
                  <a:pt x="350493" y="0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arrow"/>
          </a:ln>
        </p:spPr>
      </p:sp>
      <p:sp>
        <p:nvSpPr>
          <p:cNvPr id="15" name="Shape 10"/>
          <p:cNvSpPr/>
          <p:nvPr/>
        </p:nvSpPr>
        <p:spPr>
          <a:xfrm>
            <a:off x="2804600" y="4003258"/>
            <a:ext cx="1103131" cy="0"/>
          </a:xfrm>
          <a:custGeom>
            <a:avLst/>
            <a:gdLst/>
            <a:ahLst/>
            <a:cxnLst/>
            <a:rect l="l" t="t" r="r" b="b"/>
            <a:pathLst>
              <a:path w="1103131" h="0">
                <a:moveTo>
                  <a:pt x="0" y="0"/>
                </a:moveTo>
                <a:moveTo>
                  <a:pt x="0" y="0"/>
                </a:moveTo>
                <a:lnTo>
                  <a:pt x="1103131" y="0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arrow"/>
          </a:ln>
        </p:spPr>
      </p:sp>
      <p:sp>
        <p:nvSpPr>
          <p:cNvPr id="16" name="Text 11"/>
          <p:cNvSpPr/>
          <p:nvPr/>
        </p:nvSpPr>
        <p:spPr>
          <a:xfrm>
            <a:off x="1838595" y="1558724"/>
            <a:ext cx="794446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1605529" y="2616316"/>
            <a:ext cx="1312181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8" name="Text 13"/>
          <p:cNvSpPr/>
          <p:nvPr/>
        </p:nvSpPr>
        <p:spPr>
          <a:xfrm>
            <a:off x="1426313" y="3754199"/>
            <a:ext cx="1670613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数据处理方法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 rot="-366000">
            <a:off x="639861" y="1356868"/>
            <a:ext cx="2450592" cy="2542032"/>
          </a:xfrm>
          <a:custGeom>
            <a:avLst/>
            <a:gdLst/>
            <a:ahLst/>
            <a:cxnLst/>
            <a:rect l="l" t="t" r="r" b="b"/>
            <a:pathLst>
              <a:path w="2450592" h="2542032">
                <a:moveTo>
                  <a:pt x="216394" y="0"/>
                </a:moveTo>
                <a:moveTo>
                  <a:pt x="216394" y="0"/>
                </a:moveTo>
                <a:lnTo>
                  <a:pt x="2234198" y="0"/>
                </a:lnTo>
                <a:quadBezTo>
                  <a:pt x="2450592" y="0"/>
                  <a:pt x="2450592" y="216394"/>
                </a:quadBezTo>
                <a:lnTo>
                  <a:pt x="2450592" y="2325638"/>
                </a:lnTo>
                <a:quadBezTo>
                  <a:pt x="2450592" y="2542032"/>
                  <a:pt x="2234198" y="2542032"/>
                </a:quadBezTo>
                <a:lnTo>
                  <a:pt x="216394" y="2542032"/>
                </a:lnTo>
                <a:quadBezTo>
                  <a:pt x="0" y="2542032"/>
                  <a:pt x="0" y="2325638"/>
                </a:quadBezTo>
                <a:lnTo>
                  <a:pt x="0" y="216394"/>
                </a:lnTo>
                <a:quadBezTo>
                  <a:pt x="0" y="0"/>
                  <a:pt x="216394" y="0"/>
                </a:quadBezTo>
                <a:close/>
              </a:path>
            </a:pathLst>
          </a:custGeom>
          <a:solidFill>
            <a:srgbClr val="0084FF">
              <a:alpha val="0"/>
            </a:srgbClr>
          </a:solidFill>
          <a:ln w="19050">
            <a:solidFill>
              <a:srgbClr val="4064F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79498" y="1343207"/>
            <a:ext cx="2450592" cy="2542032"/>
          </a:xfrm>
          <a:custGeom>
            <a:avLst/>
            <a:gdLst/>
            <a:ahLst/>
            <a:cxnLst/>
            <a:rect l="l" t="t" r="r" b="b"/>
            <a:pathLst>
              <a:path w="2450592" h="2542032">
                <a:moveTo>
                  <a:pt x="216394" y="0"/>
                </a:moveTo>
                <a:moveTo>
                  <a:pt x="216394" y="0"/>
                </a:moveTo>
                <a:lnTo>
                  <a:pt x="2234198" y="0"/>
                </a:lnTo>
                <a:quadBezTo>
                  <a:pt x="2450592" y="0"/>
                  <a:pt x="2450592" y="216394"/>
                </a:quadBezTo>
                <a:lnTo>
                  <a:pt x="2450592" y="2325638"/>
                </a:lnTo>
                <a:quadBezTo>
                  <a:pt x="2450592" y="2542032"/>
                  <a:pt x="2234198" y="2542032"/>
                </a:quadBezTo>
                <a:lnTo>
                  <a:pt x="216394" y="2542032"/>
                </a:lnTo>
                <a:quadBezTo>
                  <a:pt x="0" y="2542032"/>
                  <a:pt x="0" y="2325638"/>
                </a:quadBezTo>
                <a:lnTo>
                  <a:pt x="0" y="216394"/>
                </a:lnTo>
                <a:quadBezTo>
                  <a:pt x="0" y="0"/>
                  <a:pt x="216394" y="0"/>
                </a:quadBezTo>
                <a:close/>
              </a:path>
            </a:pathLst>
          </a:custGeom>
          <a:solidFill>
            <a:srgbClr val="A2E5B9">
              <a:alpha val="0"/>
            </a:srgbClr>
          </a:solidFill>
          <a:ln w="19050">
            <a:solidFill>
              <a:srgbClr val="4064F3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916789" y="1153595"/>
            <a:ext cx="512064" cy="512064"/>
          </a:xfrm>
          <a:custGeom>
            <a:avLst/>
            <a:gdLst/>
            <a:ahLst/>
            <a:cxnLst/>
            <a:rect l="l" t="t" r="r" b="b"/>
            <a:pathLst>
              <a:path w="512064" h="512064">
                <a:moveTo>
                  <a:pt x="256032" y="0"/>
                </a:moveTo>
                <a:moveTo>
                  <a:pt x="256032" y="0"/>
                </a:moveTo>
                <a:cubicBezTo>
                  <a:pt x="397340" y="0"/>
                  <a:pt x="512064" y="114724"/>
                  <a:pt x="512064" y="256032"/>
                </a:cubicBezTo>
                <a:cubicBezTo>
                  <a:pt x="512064" y="397340"/>
                  <a:pt x="397340" y="512064"/>
                  <a:pt x="256032" y="512064"/>
                </a:cubicBezTo>
                <a:cubicBezTo>
                  <a:pt x="114724" y="512064"/>
                  <a:pt x="0" y="397340"/>
                  <a:pt x="0" y="256032"/>
                </a:cubicBezTo>
                <a:cubicBezTo>
                  <a:pt x="0" y="114724"/>
                  <a:pt x="114724" y="0"/>
                  <a:pt x="256032" y="0"/>
                </a:cubicBez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7" name="Text 5"/>
          <p:cNvSpPr/>
          <p:nvPr/>
        </p:nvSpPr>
        <p:spPr>
          <a:xfrm>
            <a:off x="756803" y="1121591"/>
            <a:ext cx="813748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8" name="Shape 6"/>
          <p:cNvSpPr/>
          <p:nvPr/>
        </p:nvSpPr>
        <p:spPr>
          <a:xfrm rot="-366000">
            <a:off x="3346704" y="1356868"/>
            <a:ext cx="2450592" cy="2542032"/>
          </a:xfrm>
          <a:custGeom>
            <a:avLst/>
            <a:gdLst/>
            <a:ahLst/>
            <a:cxnLst/>
            <a:rect l="l" t="t" r="r" b="b"/>
            <a:pathLst>
              <a:path w="2450592" h="2542032">
                <a:moveTo>
                  <a:pt x="216394" y="0"/>
                </a:moveTo>
                <a:moveTo>
                  <a:pt x="216394" y="0"/>
                </a:moveTo>
                <a:lnTo>
                  <a:pt x="2234198" y="0"/>
                </a:lnTo>
                <a:quadBezTo>
                  <a:pt x="2450592" y="0"/>
                  <a:pt x="2450592" y="216394"/>
                </a:quadBezTo>
                <a:lnTo>
                  <a:pt x="2450592" y="2325638"/>
                </a:lnTo>
                <a:quadBezTo>
                  <a:pt x="2450592" y="2542032"/>
                  <a:pt x="2234198" y="2542032"/>
                </a:quadBezTo>
                <a:lnTo>
                  <a:pt x="216394" y="2542032"/>
                </a:lnTo>
                <a:quadBezTo>
                  <a:pt x="0" y="2542032"/>
                  <a:pt x="0" y="2325638"/>
                </a:quadBezTo>
                <a:lnTo>
                  <a:pt x="0" y="216394"/>
                </a:lnTo>
                <a:quadBezTo>
                  <a:pt x="0" y="0"/>
                  <a:pt x="216394" y="0"/>
                </a:quadBezTo>
                <a:close/>
              </a:path>
            </a:pathLst>
          </a:custGeom>
          <a:solidFill>
            <a:srgbClr val="5196FF">
              <a:alpha val="0"/>
            </a:srgbClr>
          </a:solidFill>
          <a:ln w="19050">
            <a:solidFill>
              <a:srgbClr val="4064F3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3386341" y="1343207"/>
            <a:ext cx="2450592" cy="2542032"/>
          </a:xfrm>
          <a:custGeom>
            <a:avLst/>
            <a:gdLst/>
            <a:ahLst/>
            <a:cxnLst/>
            <a:rect l="l" t="t" r="r" b="b"/>
            <a:pathLst>
              <a:path w="2450592" h="2542032">
                <a:moveTo>
                  <a:pt x="216394" y="0"/>
                </a:moveTo>
                <a:moveTo>
                  <a:pt x="216394" y="0"/>
                </a:moveTo>
                <a:lnTo>
                  <a:pt x="2234198" y="0"/>
                </a:lnTo>
                <a:quadBezTo>
                  <a:pt x="2450592" y="0"/>
                  <a:pt x="2450592" y="216394"/>
                </a:quadBezTo>
                <a:lnTo>
                  <a:pt x="2450592" y="2325638"/>
                </a:lnTo>
                <a:quadBezTo>
                  <a:pt x="2450592" y="2542032"/>
                  <a:pt x="2234198" y="2542032"/>
                </a:quadBezTo>
                <a:lnTo>
                  <a:pt x="216394" y="2542032"/>
                </a:lnTo>
                <a:quadBezTo>
                  <a:pt x="0" y="2542032"/>
                  <a:pt x="0" y="2325638"/>
                </a:quadBezTo>
                <a:lnTo>
                  <a:pt x="0" y="216394"/>
                </a:lnTo>
                <a:quadBezTo>
                  <a:pt x="0" y="0"/>
                  <a:pt x="216394" y="0"/>
                </a:quadBezTo>
                <a:close/>
              </a:path>
            </a:pathLst>
          </a:custGeom>
          <a:solidFill>
            <a:srgbClr val="A2E5B9">
              <a:alpha val="0"/>
            </a:srgbClr>
          </a:solidFill>
          <a:ln w="19050">
            <a:solidFill>
              <a:srgbClr val="4064F3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3623632" y="1153595"/>
            <a:ext cx="512064" cy="512064"/>
          </a:xfrm>
          <a:custGeom>
            <a:avLst/>
            <a:gdLst/>
            <a:ahLst/>
            <a:cxnLst/>
            <a:rect l="l" t="t" r="r" b="b"/>
            <a:pathLst>
              <a:path w="512064" h="512064">
                <a:moveTo>
                  <a:pt x="256032" y="0"/>
                </a:moveTo>
                <a:moveTo>
                  <a:pt x="256032" y="0"/>
                </a:moveTo>
                <a:cubicBezTo>
                  <a:pt x="397340" y="0"/>
                  <a:pt x="512064" y="114724"/>
                  <a:pt x="512064" y="256032"/>
                </a:cubicBezTo>
                <a:cubicBezTo>
                  <a:pt x="512064" y="397340"/>
                  <a:pt x="397340" y="512064"/>
                  <a:pt x="256032" y="512064"/>
                </a:cubicBezTo>
                <a:cubicBezTo>
                  <a:pt x="114724" y="512064"/>
                  <a:pt x="0" y="397340"/>
                  <a:pt x="0" y="256032"/>
                </a:cubicBezTo>
                <a:cubicBezTo>
                  <a:pt x="0" y="114724"/>
                  <a:pt x="114724" y="0"/>
                  <a:pt x="256032" y="0"/>
                </a:cubicBez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11" name="Text 9"/>
          <p:cNvSpPr/>
          <p:nvPr/>
        </p:nvSpPr>
        <p:spPr>
          <a:xfrm>
            <a:off x="3472790" y="1126163"/>
            <a:ext cx="813748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2" name="Shape 10"/>
          <p:cNvSpPr/>
          <p:nvPr/>
        </p:nvSpPr>
        <p:spPr>
          <a:xfrm rot="-366000">
            <a:off x="6053547" y="1356868"/>
            <a:ext cx="2450592" cy="2542032"/>
          </a:xfrm>
          <a:custGeom>
            <a:avLst/>
            <a:gdLst/>
            <a:ahLst/>
            <a:cxnLst/>
            <a:rect l="l" t="t" r="r" b="b"/>
            <a:pathLst>
              <a:path w="2450592" h="2542032">
                <a:moveTo>
                  <a:pt x="216394" y="0"/>
                </a:moveTo>
                <a:moveTo>
                  <a:pt x="216394" y="0"/>
                </a:moveTo>
                <a:lnTo>
                  <a:pt x="2234198" y="0"/>
                </a:lnTo>
                <a:quadBezTo>
                  <a:pt x="2450592" y="0"/>
                  <a:pt x="2450592" y="216394"/>
                </a:quadBezTo>
                <a:lnTo>
                  <a:pt x="2450592" y="2325638"/>
                </a:lnTo>
                <a:quadBezTo>
                  <a:pt x="2450592" y="2542032"/>
                  <a:pt x="2234198" y="2542032"/>
                </a:quadBezTo>
                <a:lnTo>
                  <a:pt x="216394" y="2542032"/>
                </a:lnTo>
                <a:quadBezTo>
                  <a:pt x="0" y="2542032"/>
                  <a:pt x="0" y="2325638"/>
                </a:quadBezTo>
                <a:lnTo>
                  <a:pt x="0" y="216394"/>
                </a:lnTo>
                <a:quadBezTo>
                  <a:pt x="0" y="0"/>
                  <a:pt x="216394" y="0"/>
                </a:quadBezTo>
                <a:close/>
              </a:path>
            </a:pathLst>
          </a:custGeom>
          <a:solidFill>
            <a:srgbClr val="0084FF">
              <a:alpha val="0"/>
            </a:srgbClr>
          </a:solidFill>
          <a:ln w="19050">
            <a:solidFill>
              <a:srgbClr val="4064F3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093184" y="1343207"/>
            <a:ext cx="2450592" cy="2542032"/>
          </a:xfrm>
          <a:custGeom>
            <a:avLst/>
            <a:gdLst/>
            <a:ahLst/>
            <a:cxnLst/>
            <a:rect l="l" t="t" r="r" b="b"/>
            <a:pathLst>
              <a:path w="2450592" h="2542032">
                <a:moveTo>
                  <a:pt x="216394" y="0"/>
                </a:moveTo>
                <a:moveTo>
                  <a:pt x="216394" y="0"/>
                </a:moveTo>
                <a:lnTo>
                  <a:pt x="2234198" y="0"/>
                </a:lnTo>
                <a:quadBezTo>
                  <a:pt x="2450592" y="0"/>
                  <a:pt x="2450592" y="216394"/>
                </a:quadBezTo>
                <a:lnTo>
                  <a:pt x="2450592" y="2325638"/>
                </a:lnTo>
                <a:quadBezTo>
                  <a:pt x="2450592" y="2542032"/>
                  <a:pt x="2234198" y="2542032"/>
                </a:quadBezTo>
                <a:lnTo>
                  <a:pt x="216394" y="2542032"/>
                </a:lnTo>
                <a:quadBezTo>
                  <a:pt x="0" y="2542032"/>
                  <a:pt x="0" y="2325638"/>
                </a:quadBezTo>
                <a:lnTo>
                  <a:pt x="0" y="216394"/>
                </a:lnTo>
                <a:quadBezTo>
                  <a:pt x="0" y="0"/>
                  <a:pt x="216394" y="0"/>
                </a:quadBezTo>
                <a:close/>
              </a:path>
            </a:pathLst>
          </a:custGeom>
          <a:solidFill>
            <a:srgbClr val="A2E5B9">
              <a:alpha val="0"/>
            </a:srgbClr>
          </a:solidFill>
          <a:ln w="19050">
            <a:solidFill>
              <a:srgbClr val="4064F3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330475" y="1153595"/>
            <a:ext cx="512064" cy="512064"/>
          </a:xfrm>
          <a:custGeom>
            <a:avLst/>
            <a:gdLst/>
            <a:ahLst/>
            <a:cxnLst/>
            <a:rect l="l" t="t" r="r" b="b"/>
            <a:pathLst>
              <a:path w="512064" h="512064">
                <a:moveTo>
                  <a:pt x="256032" y="0"/>
                </a:moveTo>
                <a:moveTo>
                  <a:pt x="256032" y="0"/>
                </a:moveTo>
                <a:cubicBezTo>
                  <a:pt x="397340" y="0"/>
                  <a:pt x="512064" y="114724"/>
                  <a:pt x="512064" y="256032"/>
                </a:cubicBezTo>
                <a:cubicBezTo>
                  <a:pt x="512064" y="397340"/>
                  <a:pt x="397340" y="512064"/>
                  <a:pt x="256032" y="512064"/>
                </a:cubicBezTo>
                <a:cubicBezTo>
                  <a:pt x="114724" y="512064"/>
                  <a:pt x="0" y="397340"/>
                  <a:pt x="0" y="256032"/>
                </a:cubicBezTo>
                <a:cubicBezTo>
                  <a:pt x="0" y="114724"/>
                  <a:pt x="114724" y="0"/>
                  <a:pt x="256032" y="0"/>
                </a:cubicBez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15" name="Text 13"/>
          <p:cNvSpPr/>
          <p:nvPr/>
        </p:nvSpPr>
        <p:spPr>
          <a:xfrm>
            <a:off x="6170489" y="1121591"/>
            <a:ext cx="813748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679498" y="1667126"/>
            <a:ext cx="2449397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数据清洗的重要性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807514" y="1988925"/>
            <a:ext cx="219456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数据清洗是数据处理的基础步骤，通过去除错误、重复和不完整的数据，确保数据的质量和准确性，为后续的数据分析和模型训练打下坚实的基础。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3386341" y="1667126"/>
            <a:ext cx="2449397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特征选择与提取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3514357" y="1988925"/>
            <a:ext cx="219456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特征选择与提取是提高模型性能的关键，通过选择最相关的特征并提取有用的信息，可以降低模型的复杂度，提高模型的准确性和泛化能力。</a:t>
            </a:r>
            <a:endParaRPr lang="en-US" sz="1440" dirty="0"/>
          </a:p>
        </p:txBody>
      </p:sp>
      <p:sp>
        <p:nvSpPr>
          <p:cNvPr id="20" name="Text 18"/>
          <p:cNvSpPr/>
          <p:nvPr/>
        </p:nvSpPr>
        <p:spPr>
          <a:xfrm>
            <a:off x="6093184" y="1667126"/>
            <a:ext cx="2449397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数据标准化与归一化</a:t>
            </a:r>
            <a:endParaRPr lang="en-US" sz="1440" dirty="0"/>
          </a:p>
        </p:txBody>
      </p:sp>
      <p:sp>
        <p:nvSpPr>
          <p:cNvPr id="21" name="Text 19"/>
          <p:cNvSpPr/>
          <p:nvPr/>
        </p:nvSpPr>
        <p:spPr>
          <a:xfrm>
            <a:off x="6221200" y="1988925"/>
            <a:ext cx="2194560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数据标准化与归一化是处理不同尺度和分布的数据的重要手段，通过将数据转换为统一的尺度或范围，可以使模型更快地收敛，提高训练效率。</a:t>
            </a:r>
            <a:endParaRPr lang="en-US" sz="144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云平台实战</a:t>
            </a:r>
            <a:endParaRPr lang="en-US" sz="1440" dirty="0"/>
          </a:p>
        </p:txBody>
      </p:sp>
      <p:pic>
        <p:nvPicPr>
          <p:cNvPr id="4" name="Image 0" descr="https://sgw-dx.xf-yun.com/api/v1/sparkdesk/_1741441692318fff7af0851214f2386d10a8ac4c55444.jpg?authorization=c2ltcGxlLWp3dCBhaz1zcGFya2Rlc2s4MDAwMDAwMDAwMDE7ZXhwPTMzMTgyNDE2OTI7YWxnbz1obWFjLXNoYTI1NjtzaWc9aU9jS0ZKdXYrQnc1MjJkNzZPNlAvbkh6dUxtdURid1ZENzdKdkpJdDRxQT0=&amp;x_location=7YfmxI7B7uKO7jlRxIftd60vfLD=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05361" y="2646298"/>
            <a:ext cx="2516140" cy="14153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5940" y="826507"/>
            <a:ext cx="2614983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云平台服务概述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3247889" y="1290078"/>
            <a:ext cx="2614983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对市场上主流的云服务平台如AWS、Azure和Google Cloud进行深入比较，从性能、成本效益及适用场景等多维度评估，为选择合适的云服务提供参考。</a:t>
            </a:r>
            <a:endParaRPr lang="en-US" sz="1440" dirty="0"/>
          </a:p>
        </p:txBody>
      </p:sp>
      <p:pic>
        <p:nvPicPr>
          <p:cNvPr id="7" name="Image 1" descr="https://sgw-dx.xf-yun.com/api/v1/sparkdesk/_17414416953909ad82abc9286499ca5bd8910fc4ffc22.jpg?authorization=c2ltcGxlLWp3dCBhaz1zcGFya2Rlc2s4MDAwMDAwMDAwMDE7ZXhwPTMzMTgyNDE2OTU7YWxnbz1obWFjLXNoYTI1NjtzaWc9UDRHcFJEZWJ2aXp1aFZXNTA0QW9UM3NKTTVaREdmMTlIREVHUTBCSWhLND0=&amp;x_location=7YfmxI7B7uKO7jlRxIftd60vfLD=">    </p:cNvPr>
          <p:cNvPicPr>
            <a:picLocks noChangeAspect="1"/>
          </p:cNvPicPr>
          <p:nvPr/>
        </p:nvPicPr>
        <p:blipFill>
          <a:blip r:embed="rId3"/>
          <a:srcRect l="154" r="154" t="0" b="0"/>
          <a:stretch/>
        </p:blipFill>
        <p:spPr>
          <a:xfrm>
            <a:off x="3297311" y="2646298"/>
            <a:ext cx="2516140" cy="141532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247889" y="826507"/>
            <a:ext cx="2614983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主流云平台对比分析</a:t>
            </a:r>
            <a:endParaRPr lang="en-US" sz="1440" dirty="0"/>
          </a:p>
        </p:txBody>
      </p:sp>
      <p:sp>
        <p:nvSpPr>
          <p:cNvPr id="9" name="Text 5"/>
          <p:cNvSpPr/>
          <p:nvPr/>
        </p:nvSpPr>
        <p:spPr>
          <a:xfrm>
            <a:off x="6031158" y="1290078"/>
            <a:ext cx="2656902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通过具体的项目案例，展示如何在选定的云平台上部署AI模型，包括数据预处理、模型训练到最终的部署上线过程，让理论知识与实践相结合。</a:t>
            </a:r>
            <a:endParaRPr lang="en-US" sz="1440" dirty="0"/>
          </a:p>
        </p:txBody>
      </p:sp>
      <p:pic>
        <p:nvPicPr>
          <p:cNvPr id="10" name="Image 2" descr="https://sgw-dx.xf-yun.com/api/v1/sparkdesk/_1741441698245e8a19f06e77d4ae6984e4a43d630a662.jpg?authorization=c2ltcGxlLWp3dCBhaz1zcGFya2Rlc2s4MDAwMDAwMDAwMDE7ZXhwPTMzMTgyNDE2OTg7YWxnbz1obWFjLXNoYTI1NjtzaWc9WEdvNFhWNmxSM1pzTit4V0dVQTlkdGhXNzdJSzUvakVTRDBCaUp1c3dTRT0=&amp;x_location=7YfmxI7B7uKO7jlRxIftd60vfLD=">    </p:cNvPr>
          <p:cNvPicPr>
            <a:picLocks noChangeAspect="1"/>
          </p:cNvPicPr>
          <p:nvPr/>
        </p:nvPicPr>
        <p:blipFill>
          <a:blip r:embed="rId4"/>
          <a:srcRect l="154" r="154" t="0" b="0"/>
          <a:stretch/>
        </p:blipFill>
        <p:spPr>
          <a:xfrm>
            <a:off x="6101539" y="2646298"/>
            <a:ext cx="2516140" cy="141532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31158" y="826507"/>
            <a:ext cx="2656902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实战案例演练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455940" y="1290078"/>
            <a:ext cx="2614983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云平台作为现代人工智能项目的重要基础设施，提供了强大的计算能力和便捷的开发环境，使得AI技术的实现和应用更加高效。</a:t>
            </a:r>
            <a:endParaRPr lang="en-US" sz="14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9117" y="960139"/>
            <a:ext cx="1926901" cy="17922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064" b="1" dirty="0">
                <a:solidFill>
                  <a:srgbClr val="4064F3">
                    <a:alpha val="1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04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033020" y="2243253"/>
            <a:ext cx="5110980" cy="7589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024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开展AI项目全流程实践</a:t>
            </a:r>
            <a:endParaRPr lang="en-US" sz="144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数据到模型部署</a:t>
            </a:r>
            <a:endParaRPr lang="en-US" sz="1440" dirty="0"/>
          </a:p>
        </p:txBody>
      </p:sp>
      <p:pic>
        <p:nvPicPr>
          <p:cNvPr id="4" name="Image 0" descr="https://sgw-dx.xf-yun.com/api/v1/sparkdesk/_1741441697226d98c7d782da9465dbb7311f7ddb19841.jpg?authorization=c2ltcGxlLWp3dCBhaz1zcGFya2Rlc2s4MDAwMDAwMDAwMDE7ZXhwPTMzMTgyNDE2OTc7YWxnbz1obWFjLXNoYTI1NjtzaWc9aVFzZGpQdWhKby8wc2phN2YzZFk0S0JFNHNOREhiVTIrcTNNOGt1Vk4xaz0=&amp;x_location=7YfmxI7B7uKO7jlRxIftd60vfLD=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05361" y="2646298"/>
            <a:ext cx="2516140" cy="14153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5940" y="826507"/>
            <a:ext cx="2614983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数据收集与预处理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3247889" y="1290078"/>
            <a:ext cx="2614983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根据项目需求和数据特性选择合适的机器学习或深度学习模型，然后利用标注好的数据对模型进行训练，调整参数以优化性能。</a:t>
            </a:r>
            <a:endParaRPr lang="en-US" sz="1440" dirty="0"/>
          </a:p>
        </p:txBody>
      </p:sp>
      <p:pic>
        <p:nvPicPr>
          <p:cNvPr id="7" name="Image 1" descr="https://sgw-dx.xf-yun.com/api/v1/sparkdesk/_1741441700505a8dc2d3fdc4d4588b01a41beef6c4c21.jpg?authorization=c2ltcGxlLWp3dCBhaz1zcGFya2Rlc2s4MDAwMDAwMDAwMDE7ZXhwPTMzMTgyNDE3MDA7YWxnbz1obWFjLXNoYTI1NjtzaWc9L0oyUXdMKzZUN1ZWZ09yOEJhd01FaE1XOGVBQkcwZTlWUzVZZjdxOUJsaz0=&amp;x_location=7YfmxI7B7uKO7jlRxIftd60vfLD=">    </p:cNvPr>
          <p:cNvPicPr>
            <a:picLocks noChangeAspect="1"/>
          </p:cNvPicPr>
          <p:nvPr/>
        </p:nvPicPr>
        <p:blipFill>
          <a:blip r:embed="rId3"/>
          <a:srcRect l="154" r="154" t="0" b="0"/>
          <a:stretch/>
        </p:blipFill>
        <p:spPr>
          <a:xfrm>
            <a:off x="3297311" y="2646298"/>
            <a:ext cx="2516140" cy="141532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247889" y="826507"/>
            <a:ext cx="2614983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模型选择与训练</a:t>
            </a:r>
            <a:endParaRPr lang="en-US" sz="1440" dirty="0"/>
          </a:p>
        </p:txBody>
      </p:sp>
      <p:sp>
        <p:nvSpPr>
          <p:cNvPr id="9" name="Text 5"/>
          <p:cNvSpPr/>
          <p:nvPr/>
        </p:nvSpPr>
        <p:spPr>
          <a:xfrm>
            <a:off x="6031158" y="1290078"/>
            <a:ext cx="2656902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将训练好的模型部署到生产环境中，实现实际应用。同时，持续监控系统运行状态和模型表现，及时更新迭代以适应变化。</a:t>
            </a:r>
            <a:endParaRPr lang="en-US" sz="1440" dirty="0"/>
          </a:p>
        </p:txBody>
      </p:sp>
      <p:pic>
        <p:nvPicPr>
          <p:cNvPr id="10" name="Image 2" descr="https://sgw-dx.xf-yun.com/api/v1/sparkdesk/_17414417036406f4a221f46aa4fde81c723e0627eb794.jpg?authorization=c2ltcGxlLWp3dCBhaz1zcGFya2Rlc2s4MDAwMDAwMDAwMDE7ZXhwPTMzMTgyNDE3MDM7YWxnbz1obWFjLXNoYTI1NjtzaWc9ZmljWngrMFdGUVQzL0RrWlRBLytnWU9UNklHcUJGcDViektEeDBTUU5CVT0=&amp;x_location=7YfmxI7B7uKO7jlRxIftd60vfLD=">    </p:cNvPr>
          <p:cNvPicPr>
            <a:picLocks noChangeAspect="1"/>
          </p:cNvPicPr>
          <p:nvPr/>
        </p:nvPicPr>
        <p:blipFill>
          <a:blip r:embed="rId4"/>
          <a:srcRect l="154" r="154" t="0" b="0"/>
          <a:stretch/>
        </p:blipFill>
        <p:spPr>
          <a:xfrm>
            <a:off x="6101539" y="2646298"/>
            <a:ext cx="2516140" cy="141532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31158" y="826507"/>
            <a:ext cx="2656902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模型部署与监控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455940" y="1290078"/>
            <a:ext cx="2614983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数据收集是AI项目的起点，通过各种手段获取大量原始数据后，进行清洗、转换和标注等预处理操作，以确保数据的质量和适用性。</a:t>
            </a:r>
            <a:endParaRPr lang="en-US" sz="14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99862" y="123475"/>
            <a:ext cx="1344276" cy="8686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600" b="1" dirty="0">
                <a:solidFill>
                  <a:srgbClr val="00329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3451782" y="763555"/>
            <a:ext cx="2240436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E1E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CATALOG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1730612" y="1796793"/>
            <a:ext cx="2743200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理解人工智能基础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1120101" y="1730099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5280699" y="1796793"/>
            <a:ext cx="2743200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掌握AI核心技术领域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4670188" y="1730099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1730765" y="2424128"/>
            <a:ext cx="2743200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构建AI工具与实践环境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1120253" y="2357433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5279785" y="2424072"/>
            <a:ext cx="2743200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开展AI项目全流程实践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4669273" y="2357377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1730612" y="3051350"/>
            <a:ext cx="2743200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持续进阶与专业深化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1120101" y="2984655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5280699" y="3051350"/>
            <a:ext cx="2743200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规划AI职业发展路径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4670188" y="2984655"/>
            <a:ext cx="713232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44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经典案例复现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640994" y="1792041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1066906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640994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7" name="Shape 5"/>
          <p:cNvSpPr/>
          <p:nvPr/>
        </p:nvSpPr>
        <p:spPr>
          <a:xfrm>
            <a:off x="1589475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h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arrow"/>
          </a:ln>
        </p:spPr>
      </p:sp>
      <p:sp>
        <p:nvSpPr>
          <p:cNvPr id="8" name="Text 6"/>
          <p:cNvSpPr/>
          <p:nvPr/>
        </p:nvSpPr>
        <p:spPr>
          <a:xfrm>
            <a:off x="686714" y="1938345"/>
            <a:ext cx="23957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案例选择与分析</a:t>
            </a:r>
            <a:endParaRPr lang="en-US" sz="1440" dirty="0"/>
          </a:p>
        </p:txBody>
      </p:sp>
      <p:sp>
        <p:nvSpPr>
          <p:cNvPr id="9" name="Shape 7"/>
          <p:cNvSpPr/>
          <p:nvPr/>
        </p:nvSpPr>
        <p:spPr>
          <a:xfrm>
            <a:off x="3339389" y="1792041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6015838" y="1792155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50722" y="2340681"/>
            <a:ext cx="2267712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在经典案例复现中，首先需精选具有代表性的案例进行深入分析，理解其背后的逻辑与技术实现，为后续的复现打下坚实的理论基础。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3385109" y="1938345"/>
            <a:ext cx="23957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技术细节复刻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6061558" y="1938345"/>
            <a:ext cx="23957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结果对比与优化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449117" y="2340681"/>
            <a:ext cx="2267712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针对选定的案例，逐一梳理并实践其中的技术细节，包括但不限于数据处理、模型选择、训练过程等，确保每一步都能精确重现。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6125566" y="2340681"/>
            <a:ext cx="2267712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完成案例复现后，将得到的结果与原案例进行对比分析，识别差异点，进一步探讨可能的优化方向，以提升实践能力和项目质量。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640994" y="1048069"/>
            <a:ext cx="679728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7" name="Shape 15"/>
          <p:cNvSpPr/>
          <p:nvPr/>
        </p:nvSpPr>
        <p:spPr>
          <a:xfrm>
            <a:off x="3339835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18" name="Text 16"/>
          <p:cNvSpPr/>
          <p:nvPr/>
        </p:nvSpPr>
        <p:spPr>
          <a:xfrm>
            <a:off x="3349080" y="1048069"/>
            <a:ext cx="70996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9" name="Shape 17"/>
          <p:cNvSpPr/>
          <p:nvPr/>
        </p:nvSpPr>
        <p:spPr>
          <a:xfrm>
            <a:off x="6015819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20" name="Text 18"/>
          <p:cNvSpPr/>
          <p:nvPr/>
        </p:nvSpPr>
        <p:spPr>
          <a:xfrm>
            <a:off x="6016304" y="1048069"/>
            <a:ext cx="723664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21" name="Shape 19"/>
          <p:cNvSpPr/>
          <p:nvPr/>
        </p:nvSpPr>
        <p:spPr>
          <a:xfrm>
            <a:off x="4228093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h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arrow"/>
          </a:ln>
        </p:spPr>
      </p:sp>
      <p:sp>
        <p:nvSpPr>
          <p:cNvPr id="22" name="Shape 20"/>
          <p:cNvSpPr/>
          <p:nvPr/>
        </p:nvSpPr>
        <p:spPr>
          <a:xfrm>
            <a:off x="6913035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h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arrow"/>
          </a:ln>
        </p:spPr>
      </p:sp>
      <p:sp>
        <p:nvSpPr>
          <p:cNvPr id="23" name="Shape 21"/>
          <p:cNvSpPr/>
          <p:nvPr/>
        </p:nvSpPr>
        <p:spPr>
          <a:xfrm>
            <a:off x="3765747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6441731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开源社区参与</a:t>
            </a:r>
            <a:endParaRPr lang="en-US" sz="1440" dirty="0"/>
          </a:p>
        </p:txBody>
      </p:sp>
      <p:pic>
        <p:nvPicPr>
          <p:cNvPr id="4" name="Image 0" descr="https://sgw-dx.xf-yun.com/api/v1/sparkdesk/_17414416999721c0c445a5596452eb4436c129c13fe29.jpg?authorization=c2ltcGxlLWp3dCBhaz1zcGFya2Rlc2s4MDAwMDAwMDAwMDE7ZXhwPTMzMTgyNDE2OTk7YWxnbz1obWFjLXNoYTI1NjtzaWc9dDB2LzlKbm1pMExUR0YzWnh4RlhHQ2p0YUhnb1c0a0hvbHlPVk5Td3E5cz0=&amp;x_location=7YfmxI7B7uKO7jlRxIftd60vfLD=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05361" y="2646298"/>
            <a:ext cx="2516140" cy="14153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5940" y="826507"/>
            <a:ext cx="2614983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开源社区的选择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3247889" y="1290078"/>
            <a:ext cx="2614983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在开源项目中贡献代码不仅是技术实践，更是一种艺术。通过精心编写的代码和详尽的文档，可以有效提升项目的可读性和可维护性，促进社区成员间的互帮互助。</a:t>
            </a:r>
            <a:endParaRPr lang="en-US" sz="1440" dirty="0"/>
          </a:p>
        </p:txBody>
      </p:sp>
      <p:pic>
        <p:nvPicPr>
          <p:cNvPr id="7" name="Image 1" descr="https://sgw-dx.xf-yun.com/api/v1/sparkdesk/_17414417027252b1023fd4a194a099e5c7130d6a5fdad.jpg?authorization=c2ltcGxlLWp3dCBhaz1zcGFya2Rlc2s4MDAwMDAwMDAwMDE7ZXhwPTMzMTgyNDE3MDI7YWxnbz1obWFjLXNoYTI1NjtzaWc9M0Y5aUtLWVprV3lBN3pYNXhYZS9ZVWk4V1ZGUGFlVkM2azhwMXhxZFV1WT0=&amp;x_location=7YfmxI7B7uKO7jlRxIftd60vfLD=">    </p:cNvPr>
          <p:cNvPicPr>
            <a:picLocks noChangeAspect="1"/>
          </p:cNvPicPr>
          <p:nvPr/>
        </p:nvPicPr>
        <p:blipFill>
          <a:blip r:embed="rId3"/>
          <a:srcRect l="154" r="154" t="0" b="0"/>
          <a:stretch/>
        </p:blipFill>
        <p:spPr>
          <a:xfrm>
            <a:off x="3297311" y="2646298"/>
            <a:ext cx="2516140" cy="141532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247889" y="826507"/>
            <a:ext cx="2614983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贡献代码的艺术</a:t>
            </a:r>
            <a:endParaRPr lang="en-US" sz="1440" dirty="0"/>
          </a:p>
        </p:txBody>
      </p:sp>
      <p:sp>
        <p:nvSpPr>
          <p:cNvPr id="9" name="Text 5"/>
          <p:cNvSpPr/>
          <p:nvPr/>
        </p:nvSpPr>
        <p:spPr>
          <a:xfrm>
            <a:off x="6031158" y="1290078"/>
            <a:ext cx="2656902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积极的社区交流是开源项目成功的关键。通过论坛、邮件列表或社交媒体等渠道分享经验、解决问题，可以加深理解，拓宽视野，同时也为个人职业发展积累宝贵的人脉资源。</a:t>
            </a:r>
            <a:endParaRPr lang="en-US" sz="1440" dirty="0"/>
          </a:p>
        </p:txBody>
      </p:sp>
      <p:pic>
        <p:nvPicPr>
          <p:cNvPr id="10" name="Image 2" descr="https://sgw-dx.xf-yun.com/api/v1/sparkdesk/_1741441705903606058047b1441719eb48082315adc04.jpg?authorization=c2ltcGxlLWp3dCBhaz1zcGFya2Rlc2s4MDAwMDAwMDAwMDE7ZXhwPTMzMTgyNDE3MDU7YWxnbz1obWFjLXNoYTI1NjtzaWc9cy9yUWozTVJ2Q0x6OUZXaWxIS1hibHhObkRWcTc0VVkzdEdjNkNYRzNtdz0=&amp;x_location=7YfmxI7B7uKO7jlRxIftd60vfLD=">    </p:cNvPr>
          <p:cNvPicPr>
            <a:picLocks noChangeAspect="1"/>
          </p:cNvPicPr>
          <p:nvPr/>
        </p:nvPicPr>
        <p:blipFill>
          <a:blip r:embed="rId4"/>
          <a:srcRect l="154" r="154" t="0" b="0"/>
          <a:stretch/>
        </p:blipFill>
        <p:spPr>
          <a:xfrm>
            <a:off x="6101539" y="2646298"/>
            <a:ext cx="2516140" cy="141532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31158" y="826507"/>
            <a:ext cx="2656902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社区交流的力量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455940" y="1290078"/>
            <a:ext cx="2614983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加入开源社区前，需审慎选择与自身技能和兴趣相匹配的项目，这不仅有助于快速融入社区，还能确保在参与过程中持续激发个人的热情和创造力。</a:t>
            </a:r>
            <a:endParaRPr lang="en-US" sz="144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模型评估调优</a:t>
            </a:r>
            <a:endParaRPr lang="en-US" sz="1440" dirty="0"/>
          </a:p>
        </p:txBody>
      </p:sp>
      <p:pic>
        <p:nvPicPr>
          <p:cNvPr id="4" name="Image 0" descr="https://sgw-dx.xf-yun.com/api/v1/sparkdesk/_17414417038823fd6076db97f40dba09546720b44d381.jpg?authorization=c2ltcGxlLWp3dCBhaz1zcGFya2Rlc2s4MDAwMDAwMDAwMDE7ZXhwPTMzMTgyNDE3MDM7YWxnbz1obWFjLXNoYTI1NjtzaWc9Rm1uNGxkaVVsMk8zN1ZKdEJpalIvTnRsSU5uOUZpZmtVL2NESy93UEFIYz0=&amp;x_location=7YfmxI7B7uKO7jlRxIftd60vfLD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42" y="1227435"/>
            <a:ext cx="2831634" cy="28316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85040" y="1130659"/>
            <a:ext cx="3309781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模型评估指标选取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3485040" y="1427243"/>
            <a:ext cx="5212080" cy="8412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模型评估的核心在于选择合适的指标，这不仅涉及到准确率的考量，还包括对模型在不同场景下表现的综合评价，确保模型在实际应用中的有效性和可靠性。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3485040" y="2158619"/>
            <a:ext cx="4507439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调优策略制定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3485040" y="2463259"/>
            <a:ext cx="5212080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针对不同的应用场景和性能要求，制定有效的模型调优策略至关重要。这包括参数调整、结构优化等方法，旨在提升模型的预测准确性和运行效率。</a:t>
            </a:r>
            <a:endParaRPr lang="en-US" sz="1440" dirty="0"/>
          </a:p>
        </p:txBody>
      </p:sp>
      <p:sp>
        <p:nvSpPr>
          <p:cNvPr id="9" name="Text 6"/>
          <p:cNvSpPr/>
          <p:nvPr/>
        </p:nvSpPr>
        <p:spPr>
          <a:xfrm>
            <a:off x="3485040" y="3194618"/>
            <a:ext cx="4861995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实战案例分析</a:t>
            </a:r>
            <a:endParaRPr lang="en-US" sz="1440" dirty="0"/>
          </a:p>
        </p:txBody>
      </p:sp>
      <p:sp>
        <p:nvSpPr>
          <p:cNvPr id="10" name="Text 7"/>
          <p:cNvSpPr/>
          <p:nvPr/>
        </p:nvSpPr>
        <p:spPr>
          <a:xfrm>
            <a:off x="3485040" y="3491058"/>
            <a:ext cx="5213718" cy="6217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通过分析模型在真实项目中的表现，可以发现并解决实际应用中遇到的问题。实战案例的分析有助于总结经验，为模型的进一步优化提供参考。</a:t>
            </a:r>
            <a:endParaRPr lang="en-US" sz="144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9117" y="960139"/>
            <a:ext cx="1926901" cy="17922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064" b="1" dirty="0">
                <a:solidFill>
                  <a:srgbClr val="4064F3">
                    <a:alpha val="1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05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033020" y="2243253"/>
            <a:ext cx="5110980" cy="7589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024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持续进阶与专业深化</a:t>
            </a:r>
            <a:endParaRPr lang="en-US" sz="144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论文阅读追踪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 rot="2700000">
            <a:off x="844660" y="2788678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3083FD">
              <a:alpha val="5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 rot="2700000">
            <a:off x="844660" y="1753483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3083FD">
              <a:alpha val="5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 rot="2700000">
            <a:off x="844660" y="2290075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7" name="Shape 5"/>
          <p:cNvSpPr/>
          <p:nvPr/>
        </p:nvSpPr>
        <p:spPr>
          <a:xfrm rot="2700000">
            <a:off x="844660" y="3319915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8" name="Shape 6"/>
          <p:cNvSpPr/>
          <p:nvPr/>
        </p:nvSpPr>
        <p:spPr>
          <a:xfrm rot="2700000">
            <a:off x="844660" y="1216795"/>
            <a:ext cx="566928" cy="566928"/>
          </a:xfrm>
          <a:custGeom>
            <a:avLst/>
            <a:gdLst/>
            <a:ahLst/>
            <a:cxnLst/>
            <a:rect l="l" t="t" r="r" b="b"/>
            <a:pathLst>
              <a:path w="566928" h="566928">
                <a:moveTo>
                  <a:pt x="0" y="0"/>
                </a:moveTo>
                <a:moveTo>
                  <a:pt x="0" y="0"/>
                </a:moveTo>
                <a:lnTo>
                  <a:pt x="566928" y="0"/>
                </a:lnTo>
                <a:lnTo>
                  <a:pt x="566928" y="566928"/>
                </a:lnTo>
                <a:lnTo>
                  <a:pt x="0" y="566928"/>
                </a:ln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9" name="Text 7"/>
          <p:cNvSpPr/>
          <p:nvPr/>
        </p:nvSpPr>
        <p:spPr>
          <a:xfrm>
            <a:off x="786369" y="2290075"/>
            <a:ext cx="683510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786369" y="3319915"/>
            <a:ext cx="683510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786369" y="1216795"/>
            <a:ext cx="683510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2" name="Shape 10"/>
          <p:cNvSpPr/>
          <p:nvPr/>
        </p:nvSpPr>
        <p:spPr>
          <a:xfrm>
            <a:off x="1377951" y="1108896"/>
            <a:ext cx="7030578" cy="822960"/>
          </a:xfrm>
          <a:custGeom>
            <a:avLst/>
            <a:gdLst/>
            <a:ahLst/>
            <a:cxnLst/>
            <a:rect l="l" t="t" r="r" b="b"/>
            <a:pathLst>
              <a:path w="7030578" h="822960">
                <a:moveTo>
                  <a:pt x="102870" y="0"/>
                </a:moveTo>
                <a:moveTo>
                  <a:pt x="102870" y="0"/>
                </a:moveTo>
                <a:lnTo>
                  <a:pt x="6927708" y="0"/>
                </a:lnTo>
                <a:quadBezTo>
                  <a:pt x="7030578" y="0"/>
                  <a:pt x="7030578" y="102870"/>
                </a:quadBezTo>
                <a:lnTo>
                  <a:pt x="7030578" y="720090"/>
                </a:lnTo>
                <a:quadBezTo>
                  <a:pt x="7030578" y="822960"/>
                  <a:pt x="6927708" y="822960"/>
                </a:quadBezTo>
                <a:lnTo>
                  <a:pt x="102870" y="822960"/>
                </a:lnTo>
                <a:quadBezTo>
                  <a:pt x="0" y="822960"/>
                  <a:pt x="0" y="720090"/>
                </a:quadBezTo>
                <a:lnTo>
                  <a:pt x="0" y="102870"/>
                </a:lnTo>
                <a:quadBezTo>
                  <a:pt x="0" y="0"/>
                  <a:pt x="102870" y="0"/>
                </a:quadBezTo>
                <a:close/>
              </a:path>
            </a:pathLst>
          </a:custGeom>
          <a:solidFill>
            <a:srgbClr val="0084FF">
              <a:alpha val="0"/>
            </a:srgbClr>
          </a:solidFill>
          <a:ln w="19050">
            <a:solidFill>
              <a:srgbClr val="4064F3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529002" y="1296348"/>
            <a:ext cx="2377440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论文筛选技巧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906614" y="1099752"/>
            <a:ext cx="4501915" cy="8412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在海量的人工智能领域论文中，掌握有效的筛选技巧至关重要。通过识别研究热点、评估期刊影响力及文章引用频次，可以高效地锁定最具价值的研究成果，为深入学习和研究打下坚实基础。</a:t>
            </a:r>
            <a:endParaRPr lang="en-US" sz="1440" dirty="0"/>
          </a:p>
        </p:txBody>
      </p:sp>
      <p:sp>
        <p:nvSpPr>
          <p:cNvPr id="15" name="Shape 13"/>
          <p:cNvSpPr/>
          <p:nvPr/>
        </p:nvSpPr>
        <p:spPr>
          <a:xfrm>
            <a:off x="1377951" y="2181487"/>
            <a:ext cx="7038804" cy="822960"/>
          </a:xfrm>
          <a:custGeom>
            <a:avLst/>
            <a:gdLst/>
            <a:ahLst/>
            <a:cxnLst/>
            <a:rect l="l" t="t" r="r" b="b"/>
            <a:pathLst>
              <a:path w="7038804" h="822960">
                <a:moveTo>
                  <a:pt x="102870" y="0"/>
                </a:moveTo>
                <a:moveTo>
                  <a:pt x="102870" y="0"/>
                </a:moveTo>
                <a:lnTo>
                  <a:pt x="6935934" y="0"/>
                </a:lnTo>
                <a:quadBezTo>
                  <a:pt x="7038804" y="0"/>
                  <a:pt x="7038804" y="102870"/>
                </a:quadBezTo>
                <a:lnTo>
                  <a:pt x="7038804" y="720090"/>
                </a:lnTo>
                <a:quadBezTo>
                  <a:pt x="7038804" y="822960"/>
                  <a:pt x="6935934" y="822960"/>
                </a:quadBezTo>
                <a:lnTo>
                  <a:pt x="102870" y="822960"/>
                </a:lnTo>
                <a:quadBezTo>
                  <a:pt x="0" y="822960"/>
                  <a:pt x="0" y="720090"/>
                </a:quadBezTo>
                <a:lnTo>
                  <a:pt x="0" y="102870"/>
                </a:lnTo>
                <a:quadBezTo>
                  <a:pt x="0" y="0"/>
                  <a:pt x="102870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4064F3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1377951" y="3212016"/>
            <a:ext cx="7030578" cy="822960"/>
          </a:xfrm>
          <a:custGeom>
            <a:avLst/>
            <a:gdLst/>
            <a:ahLst/>
            <a:cxnLst/>
            <a:rect l="l" t="t" r="r" b="b"/>
            <a:pathLst>
              <a:path w="7030578" h="822960">
                <a:moveTo>
                  <a:pt x="102870" y="0"/>
                </a:moveTo>
                <a:moveTo>
                  <a:pt x="102870" y="0"/>
                </a:moveTo>
                <a:lnTo>
                  <a:pt x="6927708" y="0"/>
                </a:lnTo>
                <a:quadBezTo>
                  <a:pt x="7030578" y="0"/>
                  <a:pt x="7030578" y="102870"/>
                </a:quadBezTo>
                <a:lnTo>
                  <a:pt x="7030578" y="720090"/>
                </a:lnTo>
                <a:quadBezTo>
                  <a:pt x="7030578" y="822960"/>
                  <a:pt x="6927708" y="822960"/>
                </a:quadBezTo>
                <a:lnTo>
                  <a:pt x="102870" y="822960"/>
                </a:lnTo>
                <a:quadBezTo>
                  <a:pt x="0" y="822960"/>
                  <a:pt x="0" y="720090"/>
                </a:quadBezTo>
                <a:lnTo>
                  <a:pt x="0" y="102870"/>
                </a:lnTo>
                <a:quadBezTo>
                  <a:pt x="0" y="0"/>
                  <a:pt x="102870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4064F3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529002" y="2368939"/>
            <a:ext cx="2377440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前沿技术解读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3906614" y="2172343"/>
            <a:ext cx="4501915" cy="8412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阅读并理解人工智能领域的最新研究论文，是把握技术发展趋势的关键。深入分析论文中的实验设计、数据结果及其科学意义，有助于洞察未来技术的演进路径和可能的应用前景。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1529174" y="3399468"/>
            <a:ext cx="2377440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构建知识体系</a:t>
            </a:r>
            <a:endParaRPr lang="en-US" sz="1440" dirty="0"/>
          </a:p>
        </p:txBody>
      </p:sp>
      <p:sp>
        <p:nvSpPr>
          <p:cNvPr id="20" name="Text 18"/>
          <p:cNvSpPr/>
          <p:nvPr/>
        </p:nvSpPr>
        <p:spPr>
          <a:xfrm>
            <a:off x="3908443" y="3202872"/>
            <a:ext cx="4500086" cy="8412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系统性地追踪和阅读人工智能相关的学术论文，不仅能够积累丰富的理论知识，还能帮助研究者构建起自己的知识体系。通过对比不同论文的观点和方法，可以形成全面而深刻的理解和见解。</a:t>
            </a:r>
            <a:endParaRPr lang="en-US" sz="144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强化生成式</a:t>
            </a:r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2743200" y="1025863"/>
            <a:ext cx="3657600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生成式AI的崛起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2743200" y="1368172"/>
            <a:ext cx="3657600" cy="8412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随着技术的不断进步，生成式AI在艺术创作、内容生成等领域展现出了惊人的能力，它通过模仿学习大量数据，能够创造出新颖且具有高度创新性的作品。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522708" y="2567541"/>
            <a:ext cx="3657600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技术挑战与突破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522708" y="2899468"/>
            <a:ext cx="3657600" cy="8412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尽管生成式AI带来了诸多便利，但同时也面临着数据质量、模型泛化能力等技术挑战，研究人员正在探索更为有效的算法和架构来克服这些难题。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4963692" y="2567541"/>
            <a:ext cx="3657600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应用场景拓展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4963692" y="2899468"/>
            <a:ext cx="3657600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从文本生成到图像视频制作，再到语音合成，生成式AI的应用场景日益广泛，它正逐步渗透到教育、娱乐、医疗等多个行业，为人们的生活带来前所未有的变化。</a:t>
            </a:r>
            <a:endParaRPr lang="en-US" sz="144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跨学科创新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640994" y="1792041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1066906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640994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7" name="Shape 5"/>
          <p:cNvSpPr/>
          <p:nvPr/>
        </p:nvSpPr>
        <p:spPr>
          <a:xfrm>
            <a:off x="1589475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h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arrow"/>
          </a:ln>
        </p:spPr>
      </p:sp>
      <p:sp>
        <p:nvSpPr>
          <p:cNvPr id="8" name="Text 6"/>
          <p:cNvSpPr/>
          <p:nvPr/>
        </p:nvSpPr>
        <p:spPr>
          <a:xfrm>
            <a:off x="686714" y="1938345"/>
            <a:ext cx="23957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跨学科融合的重要性</a:t>
            </a:r>
            <a:endParaRPr lang="en-US" sz="1440" dirty="0"/>
          </a:p>
        </p:txBody>
      </p:sp>
      <p:sp>
        <p:nvSpPr>
          <p:cNvPr id="9" name="Shape 7"/>
          <p:cNvSpPr/>
          <p:nvPr/>
        </p:nvSpPr>
        <p:spPr>
          <a:xfrm>
            <a:off x="3339389" y="1792041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6015838" y="1792155"/>
            <a:ext cx="2487168" cy="2332625"/>
          </a:xfrm>
          <a:custGeom>
            <a:avLst/>
            <a:gdLst/>
            <a:ahLst/>
            <a:cxnLst/>
            <a:rect l="l" t="t" r="r" b="b"/>
            <a:pathLst>
              <a:path w="2487168" h="2332625">
                <a:moveTo>
                  <a:pt x="260604" y="0"/>
                </a:moveTo>
                <a:moveTo>
                  <a:pt x="260604" y="0"/>
                </a:moveTo>
                <a:lnTo>
                  <a:pt x="2226564" y="0"/>
                </a:lnTo>
                <a:quadBezTo>
                  <a:pt x="2487168" y="0"/>
                  <a:pt x="2487168" y="291578"/>
                </a:quadBezTo>
                <a:lnTo>
                  <a:pt x="2487168" y="2041047"/>
                </a:lnTo>
                <a:quadBezTo>
                  <a:pt x="2487168" y="2332625"/>
                  <a:pt x="2226564" y="2332625"/>
                </a:quadBezTo>
                <a:lnTo>
                  <a:pt x="260604" y="2332625"/>
                </a:lnTo>
                <a:quadBezTo>
                  <a:pt x="0" y="2332625"/>
                  <a:pt x="0" y="2041047"/>
                </a:quadBezTo>
                <a:lnTo>
                  <a:pt x="0" y="291578"/>
                </a:lnTo>
                <a:quadBezTo>
                  <a:pt x="0" y="0"/>
                  <a:pt x="260604" y="0"/>
                </a:quad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50722" y="2340681"/>
            <a:ext cx="2267712" cy="1499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在人工智能的发展过程中，跨学科的创新是推动技术突破的关键。结合计算机科学、心理学、生物学等多个领域的知识，可以创造出更为智能和高效的AI系统。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3385109" y="1938345"/>
            <a:ext cx="23957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创新实践的策略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6061558" y="1938345"/>
            <a:ext cx="23957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实现跨学科合作的途径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3449117" y="2340681"/>
            <a:ext cx="2267712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通过整合不同学科的理论与方法，开展创新实践活动，不仅能够促进新知识的产生，还能为解决复杂的实际问题提供全新的视角和解决方案。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6125566" y="2340681"/>
            <a:ext cx="2267712" cy="1499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建立跨学科团队，鼓励来自不同背景的专家学者共同研究和探索，通过定期的交流会议、研讨会等形式，促进思想的碰撞与融合，加速创新成果的应用与发展。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640994" y="1048069"/>
            <a:ext cx="679728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7" name="Shape 15"/>
          <p:cNvSpPr/>
          <p:nvPr/>
        </p:nvSpPr>
        <p:spPr>
          <a:xfrm>
            <a:off x="3339835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18" name="Text 16"/>
          <p:cNvSpPr/>
          <p:nvPr/>
        </p:nvSpPr>
        <p:spPr>
          <a:xfrm>
            <a:off x="3349080" y="1048069"/>
            <a:ext cx="709960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9" name="Shape 17"/>
          <p:cNvSpPr/>
          <p:nvPr/>
        </p:nvSpPr>
        <p:spPr>
          <a:xfrm>
            <a:off x="6015819" y="1018720"/>
            <a:ext cx="426013" cy="426013"/>
          </a:xfrm>
          <a:custGeom>
            <a:avLst/>
            <a:gdLst/>
            <a:ahLst/>
            <a:cxnLst/>
            <a:rect l="l" t="t" r="r" b="b"/>
            <a:pathLst>
              <a:path w="426013" h="426013">
                <a:moveTo>
                  <a:pt x="213006" y="0"/>
                </a:moveTo>
                <a:moveTo>
                  <a:pt x="213006" y="0"/>
                </a:moveTo>
                <a:cubicBezTo>
                  <a:pt x="330568" y="0"/>
                  <a:pt x="426013" y="95445"/>
                  <a:pt x="426013" y="213006"/>
                </a:cubicBezTo>
                <a:cubicBezTo>
                  <a:pt x="426013" y="330568"/>
                  <a:pt x="330568" y="426013"/>
                  <a:pt x="213006" y="426013"/>
                </a:cubicBezTo>
                <a:cubicBezTo>
                  <a:pt x="95445" y="426013"/>
                  <a:pt x="0" y="330568"/>
                  <a:pt x="0" y="213006"/>
                </a:cubicBezTo>
                <a:cubicBezTo>
                  <a:pt x="0" y="95445"/>
                  <a:pt x="95445" y="0"/>
                  <a:pt x="213006" y="0"/>
                </a:cubicBez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20" name="Text 18"/>
          <p:cNvSpPr/>
          <p:nvPr/>
        </p:nvSpPr>
        <p:spPr>
          <a:xfrm>
            <a:off x="6016304" y="1048069"/>
            <a:ext cx="723664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21" name="Shape 19"/>
          <p:cNvSpPr/>
          <p:nvPr/>
        </p:nvSpPr>
        <p:spPr>
          <a:xfrm>
            <a:off x="4228093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h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arrow"/>
          </a:ln>
        </p:spPr>
      </p:sp>
      <p:sp>
        <p:nvSpPr>
          <p:cNvPr id="22" name="Shape 20"/>
          <p:cNvSpPr/>
          <p:nvPr/>
        </p:nvSpPr>
        <p:spPr>
          <a:xfrm>
            <a:off x="6913035" y="1289285"/>
            <a:ext cx="1334304" cy="0"/>
          </a:xfrm>
          <a:custGeom>
            <a:avLst/>
            <a:gdLst/>
            <a:ahLst/>
            <a:cxnLst/>
            <a:rect l="l" t="t" r="r" b="b"/>
            <a:pathLst>
              <a:path w="1334304" h="0">
                <a:moveTo>
                  <a:pt x="0" y="0"/>
                </a:moveTo>
                <a:moveTo>
                  <a:pt x="0" y="0"/>
                </a:moveTo>
                <a:lnTo>
                  <a:pt x="1334304" y="0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arrow"/>
          </a:ln>
        </p:spPr>
      </p:sp>
      <p:sp>
        <p:nvSpPr>
          <p:cNvPr id="23" name="Shape 21"/>
          <p:cNvSpPr/>
          <p:nvPr/>
        </p:nvSpPr>
        <p:spPr>
          <a:xfrm>
            <a:off x="3765747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6441731" y="1534826"/>
            <a:ext cx="530506" cy="257215"/>
          </a:xfrm>
          <a:custGeom>
            <a:avLst/>
            <a:gdLst/>
            <a:ahLst/>
            <a:cxnLst/>
            <a:rect l="l" t="t" r="r" b="b"/>
            <a:pathLst>
              <a:path w="530506" h="257215">
                <a:moveTo>
                  <a:pt x="265253" y="0"/>
                </a:moveTo>
                <a:moveTo>
                  <a:pt x="265253" y="0"/>
                </a:moveTo>
                <a:lnTo>
                  <a:pt x="0" y="257215"/>
                </a:lnTo>
                <a:lnTo>
                  <a:pt x="530506" y="257215"/>
                </a:ln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会议峰会指南</a:t>
            </a:r>
            <a:endParaRPr lang="en-US" sz="144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886688"/>
            <a:ext cx="4523239" cy="405361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903148"/>
            <a:ext cx="4523239" cy="4398546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9529"/>
            <a:ext cx="4523239" cy="452323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122902" y="1093989"/>
            <a:ext cx="438912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行业峰会的选择</a:t>
            </a:r>
            <a:endParaRPr lang="en-US" sz="1440" dirty="0"/>
          </a:p>
        </p:txBody>
      </p:sp>
      <p:sp>
        <p:nvSpPr>
          <p:cNvPr id="8" name="Text 3"/>
          <p:cNvSpPr/>
          <p:nvPr/>
        </p:nvSpPr>
        <p:spPr>
          <a:xfrm>
            <a:off x="4122902" y="1395741"/>
            <a:ext cx="4476025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选择参加的会议需考虑其主题与个人研究方向的契合度，优选那些能提供前沿技术交流和学术研讨的平台，以促进知识更新和技能提升。</a:t>
            </a:r>
            <a:endParaRPr lang="en-US" sz="1440" dirty="0"/>
          </a:p>
        </p:txBody>
      </p:sp>
      <p:sp>
        <p:nvSpPr>
          <p:cNvPr id="9" name="Text 4"/>
          <p:cNvSpPr/>
          <p:nvPr/>
        </p:nvSpPr>
        <p:spPr>
          <a:xfrm>
            <a:off x="4122902" y="2258934"/>
            <a:ext cx="438912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参与峰会的准备</a:t>
            </a:r>
            <a:endParaRPr lang="en-US" sz="1440" dirty="0"/>
          </a:p>
        </p:txBody>
      </p:sp>
      <p:sp>
        <p:nvSpPr>
          <p:cNvPr id="10" name="Text 5"/>
          <p:cNvSpPr/>
          <p:nvPr/>
        </p:nvSpPr>
        <p:spPr>
          <a:xfrm>
            <a:off x="4122902" y="2555200"/>
            <a:ext cx="4476025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在参与峰会前，应深入研究会议议题，准备相应的研究成果或疑问，积极与讲者和其他参与者进行交流，以最大化会议的学习效果。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4122115" y="3522635"/>
            <a:ext cx="438912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峰会后的知识整合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4122902" y="3824695"/>
            <a:ext cx="4476025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会后应对所学内容进行整理和反思，将新知融入到自己的研究或工作中，同时通过撰写会议报告或文章，加深理解和应用。</a:t>
            </a:r>
            <a:endParaRPr lang="en-US" sz="1440" dirty="0"/>
          </a:p>
        </p:txBody>
      </p:sp>
      <p:sp>
        <p:nvSpPr>
          <p:cNvPr id="13" name="Shape 8"/>
          <p:cNvSpPr/>
          <p:nvPr/>
        </p:nvSpPr>
        <p:spPr>
          <a:xfrm>
            <a:off x="2673371" y="1805964"/>
            <a:ext cx="499914" cy="0"/>
          </a:xfrm>
          <a:custGeom>
            <a:avLst/>
            <a:gdLst/>
            <a:ahLst/>
            <a:cxnLst/>
            <a:rect l="l" t="t" r="r" b="b"/>
            <a:pathLst>
              <a:path w="499914" h="0">
                <a:moveTo>
                  <a:pt x="0" y="0"/>
                </a:moveTo>
                <a:moveTo>
                  <a:pt x="0" y="0"/>
                </a:moveTo>
                <a:lnTo>
                  <a:pt x="499914" y="0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arrow"/>
          </a:ln>
        </p:spPr>
      </p:sp>
      <p:sp>
        <p:nvSpPr>
          <p:cNvPr id="14" name="Shape 9"/>
          <p:cNvSpPr/>
          <p:nvPr/>
        </p:nvSpPr>
        <p:spPr>
          <a:xfrm>
            <a:off x="3162037" y="2856649"/>
            <a:ext cx="350493" cy="0"/>
          </a:xfrm>
          <a:custGeom>
            <a:avLst/>
            <a:gdLst/>
            <a:ahLst/>
            <a:cxnLst/>
            <a:rect l="l" t="t" r="r" b="b"/>
            <a:pathLst>
              <a:path w="350493" h="0">
                <a:moveTo>
                  <a:pt x="0" y="0"/>
                </a:moveTo>
                <a:moveTo>
                  <a:pt x="0" y="0"/>
                </a:moveTo>
                <a:lnTo>
                  <a:pt x="350493" y="0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arrow"/>
          </a:ln>
        </p:spPr>
      </p:sp>
      <p:sp>
        <p:nvSpPr>
          <p:cNvPr id="15" name="Shape 10"/>
          <p:cNvSpPr/>
          <p:nvPr/>
        </p:nvSpPr>
        <p:spPr>
          <a:xfrm>
            <a:off x="2804600" y="4003258"/>
            <a:ext cx="1103131" cy="0"/>
          </a:xfrm>
          <a:custGeom>
            <a:avLst/>
            <a:gdLst/>
            <a:ahLst/>
            <a:cxnLst/>
            <a:rect l="l" t="t" r="r" b="b"/>
            <a:pathLst>
              <a:path w="1103131" h="0">
                <a:moveTo>
                  <a:pt x="0" y="0"/>
                </a:moveTo>
                <a:moveTo>
                  <a:pt x="0" y="0"/>
                </a:moveTo>
                <a:lnTo>
                  <a:pt x="1103131" y="0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arrow"/>
          </a:ln>
        </p:spPr>
      </p:sp>
      <p:sp>
        <p:nvSpPr>
          <p:cNvPr id="16" name="Text 11"/>
          <p:cNvSpPr/>
          <p:nvPr/>
        </p:nvSpPr>
        <p:spPr>
          <a:xfrm>
            <a:off x="1838595" y="1558724"/>
            <a:ext cx="794446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1605529" y="2616316"/>
            <a:ext cx="1312181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8" name="Text 13"/>
          <p:cNvSpPr/>
          <p:nvPr/>
        </p:nvSpPr>
        <p:spPr>
          <a:xfrm>
            <a:off x="1426313" y="3754199"/>
            <a:ext cx="1670613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9117" y="960139"/>
            <a:ext cx="1926901" cy="17922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064" b="1" dirty="0">
                <a:solidFill>
                  <a:srgbClr val="4064F3">
                    <a:alpha val="1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06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033020" y="2243253"/>
            <a:ext cx="5110980" cy="7589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024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规划AI职业发展路径</a:t>
            </a:r>
            <a:endParaRPr lang="en-US" sz="144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岗位能力矩阵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801601" y="1138322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5" name="Shape 3"/>
          <p:cNvSpPr/>
          <p:nvPr/>
        </p:nvSpPr>
        <p:spPr>
          <a:xfrm>
            <a:off x="1330124" y="1132915"/>
            <a:ext cx="2944368" cy="1645920"/>
          </a:xfrm>
          <a:custGeom>
            <a:avLst/>
            <a:gdLst/>
            <a:ahLst/>
            <a:cxnLst/>
            <a:rect l="l" t="t" r="r" b="b"/>
            <a:pathLst>
              <a:path w="2944368" h="1645920">
                <a:moveTo>
                  <a:pt x="0" y="0"/>
                </a:moveTo>
                <a:moveTo>
                  <a:pt x="0" y="0"/>
                </a:moveTo>
                <a:lnTo>
                  <a:pt x="2944368" y="0"/>
                </a:lnTo>
                <a:lnTo>
                  <a:pt x="294436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5495514" y="1529844"/>
            <a:ext cx="2944368" cy="1645920"/>
          </a:xfrm>
          <a:custGeom>
            <a:avLst/>
            <a:gdLst/>
            <a:ahLst/>
            <a:cxnLst/>
            <a:rect l="l" t="t" r="r" b="b"/>
            <a:pathLst>
              <a:path w="2944368" h="1645920">
                <a:moveTo>
                  <a:pt x="0" y="0"/>
                </a:moveTo>
                <a:moveTo>
                  <a:pt x="0" y="0"/>
                </a:moveTo>
                <a:lnTo>
                  <a:pt x="2944368" y="0"/>
                </a:lnTo>
                <a:lnTo>
                  <a:pt x="294436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2206032" y="3066458"/>
            <a:ext cx="2944368" cy="1645920"/>
          </a:xfrm>
          <a:custGeom>
            <a:avLst/>
            <a:gdLst/>
            <a:ahLst/>
            <a:cxnLst/>
            <a:rect l="l" t="t" r="r" b="b"/>
            <a:pathLst>
              <a:path w="2944368" h="1645920">
                <a:moveTo>
                  <a:pt x="0" y="0"/>
                </a:moveTo>
                <a:moveTo>
                  <a:pt x="0" y="0"/>
                </a:moveTo>
                <a:lnTo>
                  <a:pt x="2944368" y="0"/>
                </a:lnTo>
                <a:lnTo>
                  <a:pt x="2944368" y="1645920"/>
                </a:lnTo>
                <a:lnTo>
                  <a:pt x="0" y="1645920"/>
                </a:ln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03661" y="1129178"/>
            <a:ext cx="688194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1330491" y="1187779"/>
            <a:ext cx="2944001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编程与算法能力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1330491" y="1489531"/>
            <a:ext cx="2944368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在人工智能领域，编程与算法能力是基础中的基础。掌握Python、C++等编程语言，以及机器学习、深度学习等算法原理，是进行AI开发的前提。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5495971" y="1584691"/>
            <a:ext cx="294436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数据处理与分析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5495514" y="1886460"/>
            <a:ext cx="2944368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数据处理与分析是AI项目中的重要环节。通过对大量数据的收集、清洗、分析和可视化，可以为模型训练提供高质量的输入，从而提高模型的性能和准确性。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2206075" y="3120882"/>
            <a:ext cx="2944001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项目管理与协作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2206075" y="3422634"/>
            <a:ext cx="2944368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在AI项目中，有效的项目管理和团队协作至关重要。这包括需求分析、任务分配、进度跟踪、风险管理等，以确保项目的顺利进行和成功完成。</a:t>
            </a:r>
            <a:endParaRPr lang="en-US" sz="1440" dirty="0"/>
          </a:p>
        </p:txBody>
      </p:sp>
      <p:sp>
        <p:nvSpPr>
          <p:cNvPr id="15" name="Shape 13"/>
          <p:cNvSpPr/>
          <p:nvPr/>
        </p:nvSpPr>
        <p:spPr>
          <a:xfrm>
            <a:off x="1677184" y="3071780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16" name="Text 14"/>
          <p:cNvSpPr/>
          <p:nvPr/>
        </p:nvSpPr>
        <p:spPr>
          <a:xfrm>
            <a:off x="1604032" y="3066373"/>
            <a:ext cx="650309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7" name="Shape 15"/>
          <p:cNvSpPr/>
          <p:nvPr/>
        </p:nvSpPr>
        <p:spPr>
          <a:xfrm>
            <a:off x="4966302" y="1535251"/>
            <a:ext cx="528891" cy="391522"/>
          </a:xfrm>
          <a:custGeom>
            <a:avLst/>
            <a:gdLst/>
            <a:ahLst/>
            <a:cxnLst/>
            <a:rect l="l" t="t" r="r" b="b"/>
            <a:pathLst>
              <a:path w="528891" h="391522">
                <a:moveTo>
                  <a:pt x="0" y="0"/>
                </a:moveTo>
                <a:moveTo>
                  <a:pt x="0" y="0"/>
                </a:moveTo>
                <a:lnTo>
                  <a:pt x="528891" y="0"/>
                </a:lnTo>
                <a:lnTo>
                  <a:pt x="528891" y="391522"/>
                </a:lnTo>
                <a:lnTo>
                  <a:pt x="0" y="391522"/>
                </a:ln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18" name="Text 16"/>
          <p:cNvSpPr/>
          <p:nvPr/>
        </p:nvSpPr>
        <p:spPr>
          <a:xfrm>
            <a:off x="4847430" y="1529844"/>
            <a:ext cx="739524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9117" y="960139"/>
            <a:ext cx="1926901" cy="17922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064" b="1" dirty="0">
                <a:solidFill>
                  <a:srgbClr val="4064F3">
                    <a:alpha val="1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033020" y="2243253"/>
            <a:ext cx="5110980" cy="7589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024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理解人工智能基础</a:t>
            </a:r>
            <a:endParaRPr lang="en-US" sz="144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作品集求职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4148425" y="2215286"/>
            <a:ext cx="576615" cy="834888"/>
          </a:xfrm>
          <a:custGeom>
            <a:avLst/>
            <a:gdLst/>
            <a:ahLst/>
            <a:cxnLst/>
            <a:rect l="l" t="t" r="r" b="b"/>
            <a:pathLst>
              <a:path w="576615" h="834888">
                <a:moveTo>
                  <a:pt x="576615" y="0"/>
                </a:moveTo>
                <a:moveTo>
                  <a:pt x="576615" y="0"/>
                </a:moveTo>
                <a:lnTo>
                  <a:pt x="0" y="834888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4160714" y="1450417"/>
            <a:ext cx="564612" cy="751974"/>
          </a:xfrm>
          <a:custGeom>
            <a:avLst/>
            <a:gdLst/>
            <a:ahLst/>
            <a:cxnLst/>
            <a:rect l="l" t="t" r="r" b="b"/>
            <a:pathLst>
              <a:path w="564612" h="751974">
                <a:moveTo>
                  <a:pt x="0" y="0"/>
                </a:moveTo>
                <a:moveTo>
                  <a:pt x="0" y="0"/>
                </a:moveTo>
                <a:lnTo>
                  <a:pt x="564612" y="751974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646624" y="1078530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7" name="Shape 5"/>
          <p:cNvSpPr/>
          <p:nvPr/>
        </p:nvSpPr>
        <p:spPr>
          <a:xfrm>
            <a:off x="1203141" y="1359276"/>
            <a:ext cx="2868202" cy="0"/>
          </a:xfrm>
          <a:custGeom>
            <a:avLst/>
            <a:gdLst/>
            <a:ahLst/>
            <a:cxnLst/>
            <a:rect l="l" t="t" r="r" b="b"/>
            <a:pathLst>
              <a:path w="2868202" h="0">
                <a:moveTo>
                  <a:pt x="0" y="0"/>
                </a:moveTo>
                <a:moveTo>
                  <a:pt x="0" y="0"/>
                </a:moveTo>
                <a:lnTo>
                  <a:pt x="2868202" y="0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4056069" y="1350132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9" name="Shape 7"/>
          <p:cNvSpPr/>
          <p:nvPr/>
        </p:nvSpPr>
        <p:spPr>
          <a:xfrm>
            <a:off x="4056069" y="2932872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10" name="Shape 8"/>
          <p:cNvSpPr/>
          <p:nvPr/>
        </p:nvSpPr>
        <p:spPr>
          <a:xfrm>
            <a:off x="4838991" y="2211190"/>
            <a:ext cx="3224944" cy="0"/>
          </a:xfrm>
          <a:custGeom>
            <a:avLst/>
            <a:gdLst/>
            <a:ahLst/>
            <a:cxnLst/>
            <a:rect l="l" t="t" r="r" b="b"/>
            <a:pathLst>
              <a:path w="3224944" h="0">
                <a:moveTo>
                  <a:pt x="0" y="0"/>
                </a:moveTo>
                <a:moveTo>
                  <a:pt x="0" y="0"/>
                </a:moveTo>
                <a:lnTo>
                  <a:pt x="3224944" y="0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7940859" y="1957076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12" name="Shape 10"/>
          <p:cNvSpPr/>
          <p:nvPr/>
        </p:nvSpPr>
        <p:spPr>
          <a:xfrm>
            <a:off x="1203141" y="3113881"/>
            <a:ext cx="2886490" cy="2488"/>
          </a:xfrm>
          <a:custGeom>
            <a:avLst/>
            <a:gdLst/>
            <a:ahLst/>
            <a:cxnLst/>
            <a:rect l="l" t="t" r="r" b="b"/>
            <a:pathLst>
              <a:path w="2886490" h="2488">
                <a:moveTo>
                  <a:pt x="0" y="0"/>
                </a:moveTo>
                <a:moveTo>
                  <a:pt x="0" y="0"/>
                </a:moveTo>
                <a:lnTo>
                  <a:pt x="2886490" y="2488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none"/>
          </a:ln>
        </p:spPr>
      </p:sp>
      <p:sp>
        <p:nvSpPr>
          <p:cNvPr id="13" name="Shape 11"/>
          <p:cNvSpPr/>
          <p:nvPr/>
        </p:nvSpPr>
        <p:spPr>
          <a:xfrm>
            <a:off x="646624" y="2835622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14" name="Text 12"/>
          <p:cNvSpPr/>
          <p:nvPr/>
        </p:nvSpPr>
        <p:spPr>
          <a:xfrm>
            <a:off x="646624" y="1105962"/>
            <a:ext cx="55651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E1E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7940859" y="1984508"/>
            <a:ext cx="55651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E1E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646624" y="2862421"/>
            <a:ext cx="55651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E1E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1203141" y="957284"/>
            <a:ext cx="28529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作品集的重要性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1203665" y="1359620"/>
            <a:ext cx="2852928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在求职过程中，一份精心准备的作品集是展示个人技能和经验的窗口，它能够直观地向潜在雇主展示你的专业能力和项目经验，增加获得面试机会的可能性。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4838690" y="1808486"/>
            <a:ext cx="28529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构建高效作品集</a:t>
            </a:r>
            <a:endParaRPr lang="en-US" sz="1440" dirty="0"/>
          </a:p>
        </p:txBody>
      </p:sp>
      <p:sp>
        <p:nvSpPr>
          <p:cNvPr id="20" name="Text 18"/>
          <p:cNvSpPr/>
          <p:nvPr/>
        </p:nvSpPr>
        <p:spPr>
          <a:xfrm>
            <a:off x="4838405" y="2210926"/>
            <a:ext cx="2852928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高效的作品集应该包含你在不同项目中扮演的角色、所使用的技术栈以及最终成果。通过清晰的结构和有说服力的案例研究，让评审者快速理解你的专长和贡献。</a:t>
            </a:r>
            <a:endParaRPr lang="en-US" sz="1440" dirty="0"/>
          </a:p>
        </p:txBody>
      </p:sp>
      <p:sp>
        <p:nvSpPr>
          <p:cNvPr id="21" name="Text 19"/>
          <p:cNvSpPr/>
          <p:nvPr/>
        </p:nvSpPr>
        <p:spPr>
          <a:xfrm>
            <a:off x="1203141" y="2704702"/>
            <a:ext cx="28529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求职策略与技巧</a:t>
            </a:r>
            <a:endParaRPr lang="en-US" sz="1440" dirty="0"/>
          </a:p>
        </p:txBody>
      </p:sp>
      <p:sp>
        <p:nvSpPr>
          <p:cNvPr id="22" name="Text 20"/>
          <p:cNvSpPr/>
          <p:nvPr/>
        </p:nvSpPr>
        <p:spPr>
          <a:xfrm>
            <a:off x="1203141" y="3125512"/>
            <a:ext cx="2852928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了解目标公司的招聘流程和文化，针对性地调整简历和作品集，同时利用社交媒体和职业网络平台建立联系，这些都是提高求职成功率的有效策略。</a:t>
            </a:r>
            <a:endParaRPr lang="en-US" sz="1440" dirty="0"/>
          </a:p>
        </p:txBody>
      </p:sp>
      <p:sp>
        <p:nvSpPr>
          <p:cNvPr id="23" name="Shape 21"/>
          <p:cNvSpPr/>
          <p:nvPr/>
        </p:nvSpPr>
        <p:spPr>
          <a:xfrm>
            <a:off x="4646351" y="2114870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4064F3"/>
          </a:solidFill>
          <a:ln/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伦理法规认知</a:t>
            </a:r>
            <a:endParaRPr lang="en-US" sz="1440" dirty="0"/>
          </a:p>
        </p:txBody>
      </p:sp>
      <p:pic>
        <p:nvPicPr>
          <p:cNvPr id="4" name="Image 0" descr="https://sgw-dx.xf-yun.com/api/v1/sparkdesk/_17414417180322759a8bce9fc46928d7f9462cee2fd9a.jpg?authorization=c2ltcGxlLWp3dCBhaz1zcGFya2Rlc2s4MDAwMDAwMDAwMDE7ZXhwPTMzMTgyNDE3MTg7YWxnbz1obWFjLXNoYTI1NjtzaWc9T3pnY2RTS1k4aVVLTmNZeWFjT3VTdUxPNlE4akM1RkxkRVhKbG9OSnNxMD0=&amp;x_location=7YfmxI7B7uKO7jlRxIftd60vfLD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72" y="1088132"/>
            <a:ext cx="2283193" cy="12826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6384" y="2446016"/>
            <a:ext cx="2487168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伦理道德的重要性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822960" y="2773736"/>
            <a:ext cx="2414016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在人工智能领域，伦理道德是指导我们行为的重要原则。我们需要尊重他人的隐私，保护数据的安全，避免滥用技术，以确保技术的发展能带来积极的影响。</a:t>
            </a:r>
            <a:endParaRPr lang="en-US" sz="1440" dirty="0"/>
          </a:p>
        </p:txBody>
      </p:sp>
      <p:pic>
        <p:nvPicPr>
          <p:cNvPr id="7" name="Image 1" descr="https://sgw-dx.xf-yun.com/api/v1/sparkdesk/_17414417208370db8e256e3264158959bc6dc16e9c198.jpg?authorization=c2ltcGxlLWp3dCBhaz1zcGFya2Rlc2s4MDAwMDAwMDAwMDE7ZXhwPTMzMTgyNDE3MjA7YWxnbz1obWFjLXNoYTI1NjtzaWc9MXlXeXN2cDdGSWhzWVpSMWx2YTZJMm9BaVJyZGp1bEVOWitkY0hhNDMxYz0=&amp;x_location=7YfmxI7B7uKO7jlRxIftd60vfLD=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80" y="1088132"/>
            <a:ext cx="2283193" cy="12826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328416" y="2446016"/>
            <a:ext cx="2487168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行业法规的认知</a:t>
            </a:r>
            <a:endParaRPr lang="en-US" sz="1440" dirty="0"/>
          </a:p>
        </p:txBody>
      </p:sp>
      <p:sp>
        <p:nvSpPr>
          <p:cNvPr id="9" name="Text 5"/>
          <p:cNvSpPr/>
          <p:nvPr/>
        </p:nvSpPr>
        <p:spPr>
          <a:xfrm>
            <a:off x="3401568" y="2773736"/>
            <a:ext cx="2414016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了解并遵守相关的法律法规，对于从事AI行业的人员来说至关重要。这不仅包括对知识产权的保护，也包括对用户权益的尊重，以及对社会责任的认识。</a:t>
            </a:r>
            <a:endParaRPr lang="en-US" sz="1440" dirty="0"/>
          </a:p>
        </p:txBody>
      </p:sp>
      <p:pic>
        <p:nvPicPr>
          <p:cNvPr id="10" name="Image 2" descr="https://sgw-dx.xf-yun.com/api/v1/sparkdesk/_17414417235555ba51cdfcee64964ab4ffd7b7bf96939.jpg?authorization=c2ltcGxlLWp3dCBhaz1zcGFya2Rlc2s4MDAwMDAwMDAwMDE7ZXhwPTMzMTgyNDE3MjM7YWxnbz1obWFjLXNoYTI1NjtzaWc9UkZZdWxQMGhtSXJYWFBQNmhITncwdXVYckV3eWsyai9YWmExZEtVdzhLTT0=&amp;x_location=7YfmxI7B7uKO7jlRxIftd60vfLD=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012" y="1088132"/>
            <a:ext cx="2283193" cy="128269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870448" y="2447488"/>
            <a:ext cx="2487168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持续的自我提升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5943600" y="2775208"/>
            <a:ext cx="2414016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作为AI行业的从业者，我们需要不断学习新的知识和技能，同时也要关注行业的发展动态和伦理法规的变化，以便更好地适应这个快速发展的领域。</a:t>
            </a:r>
            <a:endParaRPr lang="en-US" sz="144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学习资源网络</a:t>
            </a:r>
            <a:endParaRPr lang="en-US" sz="1440" dirty="0"/>
          </a:p>
        </p:txBody>
      </p:sp>
      <p:pic>
        <p:nvPicPr>
          <p:cNvPr id="4" name="Image 0" descr="https://sgw-dx.xf-yun.com/api/v1/sparkdesk/_1741441719023716c763699704379ad3690b76c93f907.jpg?authorization=c2ltcGxlLWp3dCBhaz1zcGFya2Rlc2s4MDAwMDAwMDAwMDE7ZXhwPTMzMTgyNDE3MTk7YWxnbz1obWFjLXNoYTI1NjtzaWc9UjNsclFEUDJpUjFLM0VRN3NVcGQzM01CRTkxYk1aK1d3RkVFNXJNWmdnQT0=&amp;x_location=7YfmxI7B7uKO7jlRxIftd60vfLD=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05361" y="2646298"/>
            <a:ext cx="2516140" cy="14153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5940" y="826507"/>
            <a:ext cx="2614983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在线学习平台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3247889" y="1290078"/>
            <a:ext cx="2614983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GitHub、Stack Overflow等开源社区与技术论坛，聚集了全球的AI开发者和研究者，分享最新的研究成果、开源代码及实战经验，是学习交流和问题解决的重要场所。</a:t>
            </a:r>
            <a:endParaRPr lang="en-US" sz="1440" dirty="0"/>
          </a:p>
        </p:txBody>
      </p:sp>
      <p:pic>
        <p:nvPicPr>
          <p:cNvPr id="7" name="Image 1" descr="https://sgw-dx.xf-yun.com/api/v1/sparkdesk/_174144172180510128d4e5e234cbe82451ff3470b6cd2.jpg?authorization=c2ltcGxlLWp3dCBhaz1zcGFya2Rlc2s4MDAwMDAwMDAwMDE7ZXhwPTMzMTgyNDE3MjE7YWxnbz1obWFjLXNoYTI1NjtzaWc9ZmRPM3NNdnQ5a1FjSEJHc1JZUllIUjZNRXBsMDJzNXk3OWRiQ25QQksycz0=&amp;x_location=7YfmxI7B7uKO7jlRxIftd60vfLD=">    </p:cNvPr>
          <p:cNvPicPr>
            <a:picLocks noChangeAspect="1"/>
          </p:cNvPicPr>
          <p:nvPr/>
        </p:nvPicPr>
        <p:blipFill>
          <a:blip r:embed="rId3"/>
          <a:srcRect l="154" r="154" t="0" b="0"/>
          <a:stretch/>
        </p:blipFill>
        <p:spPr>
          <a:xfrm>
            <a:off x="3297311" y="2646298"/>
            <a:ext cx="2516140" cy="141532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247889" y="826507"/>
            <a:ext cx="2614983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开源社区与论坛</a:t>
            </a:r>
            <a:endParaRPr lang="en-US" sz="1440" dirty="0"/>
          </a:p>
        </p:txBody>
      </p:sp>
      <p:sp>
        <p:nvSpPr>
          <p:cNvPr id="9" name="Text 5"/>
          <p:cNvSpPr/>
          <p:nvPr/>
        </p:nvSpPr>
        <p:spPr>
          <a:xfrm>
            <a:off x="6031158" y="1290078"/>
            <a:ext cx="2656902" cy="10607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深入阅读人工智能领域的经典书籍和前沿论文，能够系统掌握AI的理论框架和技术细节，同时了解行业的最新研究动态和发展趋势。</a:t>
            </a:r>
            <a:endParaRPr lang="en-US" sz="1440" dirty="0"/>
          </a:p>
        </p:txBody>
      </p:sp>
      <p:pic>
        <p:nvPicPr>
          <p:cNvPr id="10" name="Image 2" descr="https://sgw-dx.xf-yun.com/api/v1/sparkdesk/_17414417245689fdfa52b12b54b44aea1a7a6d052778b.jpg?authorization=c2ltcGxlLWp3dCBhaz1zcGFya2Rlc2s4MDAwMDAwMDAwMDE7ZXhwPTMzMTgyNDE3MjQ7YWxnbz1obWFjLXNoYTI1NjtzaWc9eUl2UGtKSDhmTmJrdGZTUVhwY1NiOXFJYm9GTmlaYzR5ME04RFhHb1ZCWT0=&amp;x_location=7YfmxI7B7uKO7jlRxIftd60vfLD=">    </p:cNvPr>
          <p:cNvPicPr>
            <a:picLocks noChangeAspect="1"/>
          </p:cNvPicPr>
          <p:nvPr/>
        </p:nvPicPr>
        <p:blipFill>
          <a:blip r:embed="rId4"/>
          <a:srcRect l="154" r="154" t="0" b="0"/>
          <a:stretch/>
        </p:blipFill>
        <p:spPr>
          <a:xfrm>
            <a:off x="6101539" y="2646298"/>
            <a:ext cx="2516140" cy="141532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031158" y="826507"/>
            <a:ext cx="2656902" cy="4480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专业书籍与论文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455940" y="1290078"/>
            <a:ext cx="2614983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在线学习平台如Coursera、edX等，提供丰富的人工智能课程资源，涵盖从基础理论到实践应用的全方位知识体系，是构建和深化AI技能的理想选择。</a:t>
            </a:r>
            <a:endParaRPr lang="en-US" sz="144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9457" y="1590608"/>
            <a:ext cx="3183281" cy="12161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5184" b="1" dirty="0">
                <a:solidFill>
                  <a:srgbClr val="003296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谢谢观看</a:t>
            </a:r>
            <a:endParaRPr lang="en-US" sz="14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定义与核心概念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4148425" y="2215286"/>
            <a:ext cx="576615" cy="834888"/>
          </a:xfrm>
          <a:custGeom>
            <a:avLst/>
            <a:gdLst/>
            <a:ahLst/>
            <a:cxnLst/>
            <a:rect l="l" t="t" r="r" b="b"/>
            <a:pathLst>
              <a:path w="576615" h="834888">
                <a:moveTo>
                  <a:pt x="576615" y="0"/>
                </a:moveTo>
                <a:moveTo>
                  <a:pt x="576615" y="0"/>
                </a:moveTo>
                <a:lnTo>
                  <a:pt x="0" y="834888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4160714" y="1450417"/>
            <a:ext cx="564612" cy="751974"/>
          </a:xfrm>
          <a:custGeom>
            <a:avLst/>
            <a:gdLst/>
            <a:ahLst/>
            <a:cxnLst/>
            <a:rect l="l" t="t" r="r" b="b"/>
            <a:pathLst>
              <a:path w="564612" h="751974">
                <a:moveTo>
                  <a:pt x="0" y="0"/>
                </a:moveTo>
                <a:moveTo>
                  <a:pt x="0" y="0"/>
                </a:moveTo>
                <a:lnTo>
                  <a:pt x="564612" y="751974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646624" y="1078530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7" name="Shape 5"/>
          <p:cNvSpPr/>
          <p:nvPr/>
        </p:nvSpPr>
        <p:spPr>
          <a:xfrm>
            <a:off x="1203141" y="1359276"/>
            <a:ext cx="2868202" cy="0"/>
          </a:xfrm>
          <a:custGeom>
            <a:avLst/>
            <a:gdLst/>
            <a:ahLst/>
            <a:cxnLst/>
            <a:rect l="l" t="t" r="r" b="b"/>
            <a:pathLst>
              <a:path w="2868202" h="0">
                <a:moveTo>
                  <a:pt x="0" y="0"/>
                </a:moveTo>
                <a:moveTo>
                  <a:pt x="0" y="0"/>
                </a:moveTo>
                <a:lnTo>
                  <a:pt x="2868202" y="0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4056069" y="1350132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9" name="Shape 7"/>
          <p:cNvSpPr/>
          <p:nvPr/>
        </p:nvSpPr>
        <p:spPr>
          <a:xfrm>
            <a:off x="4056069" y="2932872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10" name="Shape 8"/>
          <p:cNvSpPr/>
          <p:nvPr/>
        </p:nvSpPr>
        <p:spPr>
          <a:xfrm>
            <a:off x="4838991" y="2211190"/>
            <a:ext cx="3224944" cy="0"/>
          </a:xfrm>
          <a:custGeom>
            <a:avLst/>
            <a:gdLst/>
            <a:ahLst/>
            <a:cxnLst/>
            <a:rect l="l" t="t" r="r" b="b"/>
            <a:pathLst>
              <a:path w="3224944" h="0">
                <a:moveTo>
                  <a:pt x="0" y="0"/>
                </a:moveTo>
                <a:moveTo>
                  <a:pt x="0" y="0"/>
                </a:moveTo>
                <a:lnTo>
                  <a:pt x="3224944" y="0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7940859" y="1957076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12" name="Shape 10"/>
          <p:cNvSpPr/>
          <p:nvPr/>
        </p:nvSpPr>
        <p:spPr>
          <a:xfrm>
            <a:off x="1203141" y="3113881"/>
            <a:ext cx="2886490" cy="2488"/>
          </a:xfrm>
          <a:custGeom>
            <a:avLst/>
            <a:gdLst/>
            <a:ahLst/>
            <a:cxnLst/>
            <a:rect l="l" t="t" r="r" b="b"/>
            <a:pathLst>
              <a:path w="2886490" h="2488">
                <a:moveTo>
                  <a:pt x="0" y="0"/>
                </a:moveTo>
                <a:moveTo>
                  <a:pt x="0" y="0"/>
                </a:moveTo>
                <a:lnTo>
                  <a:pt x="2886490" y="2488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none"/>
          </a:ln>
        </p:spPr>
      </p:sp>
      <p:sp>
        <p:nvSpPr>
          <p:cNvPr id="13" name="Shape 11"/>
          <p:cNvSpPr/>
          <p:nvPr/>
        </p:nvSpPr>
        <p:spPr>
          <a:xfrm>
            <a:off x="646624" y="2835622"/>
            <a:ext cx="556517" cy="556517"/>
          </a:xfrm>
          <a:custGeom>
            <a:avLst/>
            <a:gdLst/>
            <a:ahLst/>
            <a:cxnLst/>
            <a:rect l="l" t="t" r="r" b="b"/>
            <a:pathLst>
              <a:path w="556517" h="556517">
                <a:moveTo>
                  <a:pt x="0" y="0"/>
                </a:moveTo>
                <a:moveTo>
                  <a:pt x="0" y="0"/>
                </a:moveTo>
                <a:lnTo>
                  <a:pt x="556517" y="0"/>
                </a:lnTo>
                <a:lnTo>
                  <a:pt x="556517" y="556517"/>
                </a:lnTo>
                <a:lnTo>
                  <a:pt x="0" y="556517"/>
                </a:lnTo>
                <a:close/>
              </a:path>
            </a:pathLst>
          </a:custGeom>
          <a:solidFill>
            <a:srgbClr val="4064F3"/>
          </a:solidFill>
          <a:ln/>
        </p:spPr>
      </p:sp>
      <p:sp>
        <p:nvSpPr>
          <p:cNvPr id="14" name="Text 12"/>
          <p:cNvSpPr/>
          <p:nvPr/>
        </p:nvSpPr>
        <p:spPr>
          <a:xfrm>
            <a:off x="646624" y="1105962"/>
            <a:ext cx="55651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E1E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7940859" y="1984508"/>
            <a:ext cx="55651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E1E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6" name="Text 14"/>
          <p:cNvSpPr/>
          <p:nvPr/>
        </p:nvSpPr>
        <p:spPr>
          <a:xfrm>
            <a:off x="646624" y="2862421"/>
            <a:ext cx="556517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E1E1E1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7" name="Text 15"/>
          <p:cNvSpPr/>
          <p:nvPr/>
        </p:nvSpPr>
        <p:spPr>
          <a:xfrm>
            <a:off x="1203141" y="957284"/>
            <a:ext cx="28529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人工智能的定义</a:t>
            </a:r>
            <a:endParaRPr lang="en-US" sz="1440" dirty="0"/>
          </a:p>
        </p:txBody>
      </p:sp>
      <p:sp>
        <p:nvSpPr>
          <p:cNvPr id="18" name="Text 16"/>
          <p:cNvSpPr/>
          <p:nvPr/>
        </p:nvSpPr>
        <p:spPr>
          <a:xfrm>
            <a:off x="1203665" y="1359620"/>
            <a:ext cx="2852928" cy="12801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人工智能是计算机科学的一个分支，主要研究和开发能模拟、扩展和辅助人的智能的理论、方法和技术。它通过赋予机器类人的思考、学习、理解和判断的能力，使机器能够执行各种复杂的任务。</a:t>
            </a:r>
            <a:endParaRPr lang="en-US" sz="1440" dirty="0"/>
          </a:p>
        </p:txBody>
      </p:sp>
      <p:sp>
        <p:nvSpPr>
          <p:cNvPr id="19" name="Text 17"/>
          <p:cNvSpPr/>
          <p:nvPr/>
        </p:nvSpPr>
        <p:spPr>
          <a:xfrm>
            <a:off x="4838690" y="1808486"/>
            <a:ext cx="28529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人工智能的核心概念</a:t>
            </a:r>
            <a:endParaRPr lang="en-US" sz="1440" dirty="0"/>
          </a:p>
        </p:txBody>
      </p:sp>
      <p:sp>
        <p:nvSpPr>
          <p:cNvPr id="20" name="Text 18"/>
          <p:cNvSpPr/>
          <p:nvPr/>
        </p:nvSpPr>
        <p:spPr>
          <a:xfrm>
            <a:off x="4838405" y="2210926"/>
            <a:ext cx="2852928" cy="1499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工智能的核心概念包括机器学习、深度学习、自然语言处理等。机器学习是指让机器通过学习数据来改进自己的性能；深度学习是一种模仿人脑神经网络的机器学习方法；自然语言处理则致力于让机器理解和生成人类的语言。</a:t>
            </a:r>
            <a:endParaRPr lang="en-US" sz="1440" dirty="0"/>
          </a:p>
        </p:txBody>
      </p:sp>
      <p:sp>
        <p:nvSpPr>
          <p:cNvPr id="21" name="Text 19"/>
          <p:cNvSpPr/>
          <p:nvPr/>
        </p:nvSpPr>
        <p:spPr>
          <a:xfrm>
            <a:off x="1203141" y="2704702"/>
            <a:ext cx="2852928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人工智能的应用领域</a:t>
            </a:r>
            <a:endParaRPr lang="en-US" sz="1440" dirty="0"/>
          </a:p>
        </p:txBody>
      </p:sp>
      <p:sp>
        <p:nvSpPr>
          <p:cNvPr id="22" name="Text 20"/>
          <p:cNvSpPr/>
          <p:nvPr/>
        </p:nvSpPr>
        <p:spPr>
          <a:xfrm>
            <a:off x="1203141" y="3125512"/>
            <a:ext cx="2852928" cy="1499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工智能已广泛应用于语音识别、图像识别、自动驾驶、医疗诊断等领域。例如，在语音识别中，AI可以通过学习和理解人类的语音模式来进行准确的语音转文字；在医疗诊断中，AI可以通过分析大量的医疗影像数据来辅助医生进行疾病诊断。</a:t>
            </a:r>
            <a:endParaRPr lang="en-US" sz="1440" dirty="0"/>
          </a:p>
        </p:txBody>
      </p:sp>
      <p:sp>
        <p:nvSpPr>
          <p:cNvPr id="23" name="Shape 21"/>
          <p:cNvSpPr/>
          <p:nvPr/>
        </p:nvSpPr>
        <p:spPr>
          <a:xfrm>
            <a:off x="4646351" y="2114870"/>
            <a:ext cx="192640" cy="192640"/>
          </a:xfrm>
          <a:custGeom>
            <a:avLst/>
            <a:gdLst/>
            <a:ahLst/>
            <a:cxnLst/>
            <a:rect l="l" t="t" r="r" b="b"/>
            <a:pathLst>
              <a:path w="192640" h="192640">
                <a:moveTo>
                  <a:pt x="0" y="0"/>
                </a:moveTo>
                <a:moveTo>
                  <a:pt x="0" y="0"/>
                </a:moveTo>
                <a:lnTo>
                  <a:pt x="192640" y="0"/>
                </a:lnTo>
                <a:lnTo>
                  <a:pt x="192640" y="192640"/>
                </a:lnTo>
                <a:lnTo>
                  <a:pt x="0" y="192640"/>
                </a:lnTo>
                <a:close/>
              </a:path>
            </a:pathLst>
          </a:custGeom>
          <a:solidFill>
            <a:srgbClr val="4064F3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</a:t>
            </a:r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发展历程</a:t>
            </a:r>
            <a:endParaRPr lang="en-US" sz="1440" dirty="0"/>
          </a:p>
        </p:txBody>
      </p:sp>
      <p:pic>
        <p:nvPicPr>
          <p:cNvPr id="4" name="Image 0" descr="https://sgw-dx.xf-yun.com/api/v1/sparkdesk/_17414416743010e94099866c2478fbb632cfb4f3437b8.jpg?authorization=c2ltcGxlLWp3dCBhaz1zcGFya2Rlc2s4MDAwMDAwMDAwMDE7ZXhwPTMzMTgyNDE2NzQ7YWxnbz1obWFjLXNoYTI1NjtzaWc9bjFUMUhnSWRIQjNSRTFvU3ZWaHd4WkFYQkdjamZqODdhbkhIWlBHVkd4cz0=&amp;x_location=7YfmxI7B7uKO7jlRxIftd60vfLD=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42" y="1227435"/>
            <a:ext cx="2831634" cy="28316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85040" y="1130659"/>
            <a:ext cx="3309781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初期探索与理论奠基</a:t>
            </a:r>
            <a:endParaRPr lang="en-US" sz="1440" dirty="0"/>
          </a:p>
        </p:txBody>
      </p:sp>
      <p:sp>
        <p:nvSpPr>
          <p:cNvPr id="6" name="Text 3"/>
          <p:cNvSpPr/>
          <p:nvPr/>
        </p:nvSpPr>
        <p:spPr>
          <a:xfrm>
            <a:off x="3485040" y="1427243"/>
            <a:ext cx="5212080" cy="8412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人工智能的早期阶段，科学家们通过逻辑推理和简单算法尝试模拟人类思维过程，奠定了后续研究的基础。这一阶段的理论探索为AI的发展指明了方向，尽管受限于当时的计算能力，但种下了智能科技的种子。</a:t>
            </a:r>
            <a:endParaRPr lang="en-US" sz="1440" dirty="0"/>
          </a:p>
        </p:txBody>
      </p:sp>
      <p:sp>
        <p:nvSpPr>
          <p:cNvPr id="7" name="Text 4"/>
          <p:cNvSpPr/>
          <p:nvPr/>
        </p:nvSpPr>
        <p:spPr>
          <a:xfrm>
            <a:off x="3485040" y="2158619"/>
            <a:ext cx="4507439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机器学习的兴起</a:t>
            </a:r>
            <a:endParaRPr lang="en-US" sz="1440" dirty="0"/>
          </a:p>
        </p:txBody>
      </p:sp>
      <p:sp>
        <p:nvSpPr>
          <p:cNvPr id="8" name="Text 5"/>
          <p:cNvSpPr/>
          <p:nvPr/>
        </p:nvSpPr>
        <p:spPr>
          <a:xfrm>
            <a:off x="3485040" y="2463259"/>
            <a:ext cx="5212080" cy="8412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计算机技术的发展，机器学习成为推动人工智能进步的关键力量。算法从简单的线性回归发展到复杂的神经网络，使得机器能够从数据中学习规律，这一转变极大扩展了AI的应用范围，开启了智能技术的新篇章。</a:t>
            </a:r>
            <a:endParaRPr lang="en-US" sz="1440" dirty="0"/>
          </a:p>
        </p:txBody>
      </p:sp>
      <p:sp>
        <p:nvSpPr>
          <p:cNvPr id="9" name="Text 6"/>
          <p:cNvSpPr/>
          <p:nvPr/>
        </p:nvSpPr>
        <p:spPr>
          <a:xfrm>
            <a:off x="3485040" y="3194618"/>
            <a:ext cx="4861995" cy="484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深度学习的革命</a:t>
            </a:r>
            <a:endParaRPr lang="en-US" sz="1440" dirty="0"/>
          </a:p>
        </p:txBody>
      </p:sp>
      <p:sp>
        <p:nvSpPr>
          <p:cNvPr id="10" name="Text 7"/>
          <p:cNvSpPr/>
          <p:nvPr/>
        </p:nvSpPr>
        <p:spPr>
          <a:xfrm>
            <a:off x="3485040" y="3491058"/>
            <a:ext cx="5213718" cy="8412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深度学习的出现标志着人工智能进入了一个新的时代。通过深层神经网络，AI在图像识别、语音处理等领域取得了突破性进展，不仅提高了性能，也极大地推动了自动驾驶、医疗诊断等实际应用的发展。</a:t>
            </a:r>
            <a:endParaRPr lang="en-US" sz="14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应用领域分类</a:t>
            </a:r>
            <a:endParaRPr lang="en-US" sz="144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886688"/>
            <a:ext cx="4523239" cy="4053616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903148"/>
            <a:ext cx="4523239" cy="4398546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9529"/>
            <a:ext cx="4523239" cy="452323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122902" y="1093989"/>
            <a:ext cx="438912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医疗健康应用</a:t>
            </a:r>
            <a:endParaRPr lang="en-US" sz="1440" dirty="0"/>
          </a:p>
        </p:txBody>
      </p:sp>
      <p:sp>
        <p:nvSpPr>
          <p:cNvPr id="8" name="Text 3"/>
          <p:cNvSpPr/>
          <p:nvPr/>
        </p:nvSpPr>
        <p:spPr>
          <a:xfrm>
            <a:off x="4122902" y="1395741"/>
            <a:ext cx="4476025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人工智能在医疗健康领域大放异彩，通过深度学习分析医学影像，实现疾病的早期诊断与精准治疗，极大地提高了医疗服务的效率和质量。</a:t>
            </a:r>
            <a:endParaRPr lang="en-US" sz="1440" dirty="0"/>
          </a:p>
        </p:txBody>
      </p:sp>
      <p:sp>
        <p:nvSpPr>
          <p:cNvPr id="9" name="Text 4"/>
          <p:cNvSpPr/>
          <p:nvPr/>
        </p:nvSpPr>
        <p:spPr>
          <a:xfrm>
            <a:off x="4122902" y="2258934"/>
            <a:ext cx="438912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金融服务创新</a:t>
            </a:r>
            <a:endParaRPr lang="en-US" sz="1440" dirty="0"/>
          </a:p>
        </p:txBody>
      </p:sp>
      <p:sp>
        <p:nvSpPr>
          <p:cNvPr id="10" name="Text 5"/>
          <p:cNvSpPr/>
          <p:nvPr/>
        </p:nvSpPr>
        <p:spPr>
          <a:xfrm>
            <a:off x="4122902" y="2555200"/>
            <a:ext cx="4476025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在金融行业，人工智能技术的应用正引领着服务创新的浪潮，从风险管理到智能投顾，AI技术帮助金融机构提升决策效率，优化客户体验。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4122115" y="3522635"/>
            <a:ext cx="438912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6D91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智能制造转型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4122902" y="3824695"/>
            <a:ext cx="4476025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人工智能技术的引入，为制造业带来了前所未有的变革，智能机器人、预测性维护等应用不仅提升了生产效率，还实现了生产过程的智能化管理。</a:t>
            </a:r>
            <a:endParaRPr lang="en-US" sz="1440" dirty="0"/>
          </a:p>
        </p:txBody>
      </p:sp>
      <p:sp>
        <p:nvSpPr>
          <p:cNvPr id="13" name="Shape 8"/>
          <p:cNvSpPr/>
          <p:nvPr/>
        </p:nvSpPr>
        <p:spPr>
          <a:xfrm>
            <a:off x="2673371" y="1805964"/>
            <a:ext cx="499914" cy="0"/>
          </a:xfrm>
          <a:custGeom>
            <a:avLst/>
            <a:gdLst/>
            <a:ahLst/>
            <a:cxnLst/>
            <a:rect l="l" t="t" r="r" b="b"/>
            <a:pathLst>
              <a:path w="499914" h="0">
                <a:moveTo>
                  <a:pt x="0" y="0"/>
                </a:moveTo>
                <a:moveTo>
                  <a:pt x="0" y="0"/>
                </a:moveTo>
                <a:lnTo>
                  <a:pt x="499914" y="0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arrow"/>
          </a:ln>
        </p:spPr>
      </p:sp>
      <p:sp>
        <p:nvSpPr>
          <p:cNvPr id="14" name="Shape 9"/>
          <p:cNvSpPr/>
          <p:nvPr/>
        </p:nvSpPr>
        <p:spPr>
          <a:xfrm>
            <a:off x="3162037" y="2856649"/>
            <a:ext cx="350493" cy="0"/>
          </a:xfrm>
          <a:custGeom>
            <a:avLst/>
            <a:gdLst/>
            <a:ahLst/>
            <a:cxnLst/>
            <a:rect l="l" t="t" r="r" b="b"/>
            <a:pathLst>
              <a:path w="350493" h="0">
                <a:moveTo>
                  <a:pt x="0" y="0"/>
                </a:moveTo>
                <a:moveTo>
                  <a:pt x="0" y="0"/>
                </a:moveTo>
                <a:lnTo>
                  <a:pt x="350493" y="0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arrow"/>
          </a:ln>
        </p:spPr>
      </p:sp>
      <p:sp>
        <p:nvSpPr>
          <p:cNvPr id="15" name="Shape 10"/>
          <p:cNvSpPr/>
          <p:nvPr/>
        </p:nvSpPr>
        <p:spPr>
          <a:xfrm>
            <a:off x="2804600" y="4003258"/>
            <a:ext cx="1103131" cy="0"/>
          </a:xfrm>
          <a:custGeom>
            <a:avLst/>
            <a:gdLst/>
            <a:ahLst/>
            <a:cxnLst/>
            <a:rect l="l" t="t" r="r" b="b"/>
            <a:pathLst>
              <a:path w="1103131" h="0">
                <a:moveTo>
                  <a:pt x="0" y="0"/>
                </a:moveTo>
                <a:moveTo>
                  <a:pt x="0" y="0"/>
                </a:moveTo>
                <a:lnTo>
                  <a:pt x="1103131" y="0"/>
                </a:lnTo>
              </a:path>
            </a:pathLst>
          </a:custGeom>
          <a:noFill/>
          <a:ln w="19050">
            <a:solidFill>
              <a:srgbClr val="4064F3"/>
            </a:solidFill>
            <a:prstDash val="solid"/>
            <a:headEnd type="none"/>
            <a:tailEnd type="arrow"/>
          </a:ln>
        </p:spPr>
      </p:sp>
      <p:sp>
        <p:nvSpPr>
          <p:cNvPr id="16" name="Text 11"/>
          <p:cNvSpPr/>
          <p:nvPr/>
        </p:nvSpPr>
        <p:spPr>
          <a:xfrm>
            <a:off x="1838595" y="1558724"/>
            <a:ext cx="794446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1605529" y="2616316"/>
            <a:ext cx="1312181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8" name="Text 13"/>
          <p:cNvSpPr/>
          <p:nvPr/>
        </p:nvSpPr>
        <p:spPr>
          <a:xfrm>
            <a:off x="1426313" y="3754199"/>
            <a:ext cx="1670613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数学编程基础</a:t>
            </a:r>
            <a:endParaRPr lang="en-US" sz="1440" dirty="0"/>
          </a:p>
        </p:txBody>
      </p:sp>
      <p:sp>
        <p:nvSpPr>
          <p:cNvPr id="4" name="Shape 2"/>
          <p:cNvSpPr/>
          <p:nvPr/>
        </p:nvSpPr>
        <p:spPr>
          <a:xfrm>
            <a:off x="603401" y="1099566"/>
            <a:ext cx="7497539" cy="1021473"/>
          </a:xfrm>
          <a:custGeom>
            <a:avLst/>
            <a:gdLst/>
            <a:ahLst/>
            <a:cxnLst/>
            <a:rect l="l" t="t" r="r" b="b"/>
            <a:pathLst>
              <a:path w="7497539" h="1021473">
                <a:moveTo>
                  <a:pt x="127684" y="0"/>
                </a:moveTo>
                <a:moveTo>
                  <a:pt x="127684" y="0"/>
                </a:moveTo>
                <a:lnTo>
                  <a:pt x="7369855" y="0"/>
                </a:lnTo>
                <a:quadBezTo>
                  <a:pt x="7497539" y="0"/>
                  <a:pt x="7497539" y="127684"/>
                </a:quadBezTo>
                <a:lnTo>
                  <a:pt x="7497539" y="893789"/>
                </a:lnTo>
                <a:quadBezTo>
                  <a:pt x="7497539" y="1021473"/>
                  <a:pt x="7369855" y="1021473"/>
                </a:quadBezTo>
                <a:lnTo>
                  <a:pt x="127684" y="1021473"/>
                </a:lnTo>
                <a:quadBezTo>
                  <a:pt x="0" y="1021473"/>
                  <a:pt x="0" y="893789"/>
                </a:quadBezTo>
                <a:lnTo>
                  <a:pt x="0" y="127684"/>
                </a:lnTo>
                <a:quadBezTo>
                  <a:pt x="0" y="0"/>
                  <a:pt x="127684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603401" y="3263375"/>
            <a:ext cx="7497539" cy="914400"/>
          </a:xfrm>
          <a:custGeom>
            <a:avLst/>
            <a:gdLst/>
            <a:ahLst/>
            <a:cxnLst/>
            <a:rect l="l" t="t" r="r" b="b"/>
            <a:pathLst>
              <a:path w="7497539" h="914400">
                <a:moveTo>
                  <a:pt x="114300" y="0"/>
                </a:moveTo>
                <a:moveTo>
                  <a:pt x="114300" y="0"/>
                </a:moveTo>
                <a:lnTo>
                  <a:pt x="7383239" y="0"/>
                </a:lnTo>
                <a:quadBezTo>
                  <a:pt x="7497539" y="0"/>
                  <a:pt x="7497539" y="114300"/>
                </a:quadBezTo>
                <a:lnTo>
                  <a:pt x="7497539" y="800100"/>
                </a:lnTo>
                <a:quadBezTo>
                  <a:pt x="7497539" y="914400"/>
                  <a:pt x="7383239" y="914400"/>
                </a:quadBezTo>
                <a:lnTo>
                  <a:pt x="114300" y="914400"/>
                </a:lnTo>
                <a:quadBezTo>
                  <a:pt x="0" y="914400"/>
                  <a:pt x="0" y="800100"/>
                </a:quadBezTo>
                <a:lnTo>
                  <a:pt x="0" y="114300"/>
                </a:lnTo>
                <a:quadBezTo>
                  <a:pt x="0" y="0"/>
                  <a:pt x="114300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 rot="-8100000">
            <a:off x="8148204" y="3558047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03401" y="2248391"/>
            <a:ext cx="7497539" cy="914400"/>
          </a:xfrm>
          <a:custGeom>
            <a:avLst/>
            <a:gdLst/>
            <a:ahLst/>
            <a:cxnLst/>
            <a:rect l="l" t="t" r="r" b="b"/>
            <a:pathLst>
              <a:path w="7497539" h="914400">
                <a:moveTo>
                  <a:pt x="114300" y="0"/>
                </a:moveTo>
                <a:moveTo>
                  <a:pt x="114300" y="0"/>
                </a:moveTo>
                <a:lnTo>
                  <a:pt x="7383239" y="0"/>
                </a:lnTo>
                <a:quadBezTo>
                  <a:pt x="7497539" y="0"/>
                  <a:pt x="7497539" y="114300"/>
                </a:quadBezTo>
                <a:lnTo>
                  <a:pt x="7497539" y="800100"/>
                </a:lnTo>
                <a:quadBezTo>
                  <a:pt x="7497539" y="914400"/>
                  <a:pt x="7383239" y="914400"/>
                </a:quadBezTo>
                <a:lnTo>
                  <a:pt x="114300" y="914400"/>
                </a:lnTo>
                <a:quadBezTo>
                  <a:pt x="0" y="914400"/>
                  <a:pt x="0" y="800100"/>
                </a:quadBezTo>
                <a:lnTo>
                  <a:pt x="0" y="114300"/>
                </a:lnTo>
                <a:quadBezTo>
                  <a:pt x="0" y="0"/>
                  <a:pt x="114300" y="0"/>
                </a:quadBez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 rot="-8100000">
            <a:off x="8148223" y="2543063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 rot="-8100000">
            <a:off x="8148185" y="1394239"/>
            <a:ext cx="325055" cy="325055"/>
          </a:xfrm>
          <a:custGeom>
            <a:avLst/>
            <a:gdLst/>
            <a:ahLst/>
            <a:cxnLst/>
            <a:rect l="l" t="t" r="r" b="b"/>
            <a:pathLst>
              <a:path w="325055" h="325055">
                <a:moveTo>
                  <a:pt x="0" y="0"/>
                </a:moveTo>
                <a:moveTo>
                  <a:pt x="0" y="0"/>
                </a:moveTo>
                <a:lnTo>
                  <a:pt x="0" y="325055"/>
                </a:lnTo>
                <a:lnTo>
                  <a:pt x="325055" y="325055"/>
                </a:lnTo>
                <a:close/>
              </a:path>
            </a:pathLst>
          </a:custGeom>
          <a:solidFill>
            <a:srgbClr val="E1E1E1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34307" y="1323749"/>
            <a:ext cx="2845133" cy="57310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数学在AI中的作用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3586576" y="1099566"/>
            <a:ext cx="4333133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数学作为人工智能的基石，提供了算法和模型构建的基础框架。从线性代数到概率论，数学理论的应用使得AI技术能够处理复杂的数据问题，实现智能决策与预测。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834307" y="2409000"/>
            <a:ext cx="2531059" cy="59318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编程基础的重要性</a:t>
            </a:r>
            <a:endParaRPr lang="en-US" sz="1440" dirty="0"/>
          </a:p>
        </p:txBody>
      </p:sp>
      <p:sp>
        <p:nvSpPr>
          <p:cNvPr id="13" name="Text 11"/>
          <p:cNvSpPr/>
          <p:nvPr/>
        </p:nvSpPr>
        <p:spPr>
          <a:xfrm>
            <a:off x="3586576" y="2248391"/>
            <a:ext cx="4333133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掌握编程是进入人工智能领域的关键一步。Python等编程语言以其简洁的语法和强大的库支持，成为学习和应用AI的首选工具，它让开发者能够快速实现算法原型和数据处理。</a:t>
            </a:r>
            <a:endParaRPr lang="en-US" sz="1440" dirty="0"/>
          </a:p>
        </p:txBody>
      </p:sp>
      <p:sp>
        <p:nvSpPr>
          <p:cNvPr id="14" name="Text 12"/>
          <p:cNvSpPr/>
          <p:nvPr/>
        </p:nvSpPr>
        <p:spPr>
          <a:xfrm>
            <a:off x="834307" y="3434022"/>
            <a:ext cx="2530145" cy="57310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核心库的学习路径</a:t>
            </a:r>
            <a:endParaRPr lang="en-US" sz="1440" dirty="0"/>
          </a:p>
        </p:txBody>
      </p:sp>
      <p:sp>
        <p:nvSpPr>
          <p:cNvPr id="15" name="Text 13"/>
          <p:cNvSpPr/>
          <p:nvPr/>
        </p:nvSpPr>
        <p:spPr>
          <a:xfrm>
            <a:off x="3586576" y="3263375"/>
            <a:ext cx="4333133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深入学习如NumPy、Pandas、Scikit-learn等核心库，对于任何希望在AI领域有所建树的学习者来说都是必经之路。这些库不仅简化了数据处理流程，还提供了大量的机器学习算法实现，加速了项目开发进程。</a:t>
            </a:r>
            <a:endParaRPr lang="en-US" sz="14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9117" y="960139"/>
            <a:ext cx="1926901" cy="17922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064" b="1" dirty="0">
                <a:solidFill>
                  <a:srgbClr val="4064F3">
                    <a:alpha val="1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4033020" y="2243253"/>
            <a:ext cx="5110980" cy="7589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024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掌握AI核心技术领域</a:t>
            </a:r>
            <a:endParaRPr lang="en-US" sz="14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3028" y="188933"/>
            <a:ext cx="434112" cy="434112"/>
          </a:xfrm>
          <a:custGeom>
            <a:avLst/>
            <a:gdLst/>
            <a:ahLst/>
            <a:cxnLst/>
            <a:rect l="l" t="t" r="r" b="b"/>
            <a:pathLst>
              <a:path w="434112" h="434112">
                <a:moveTo>
                  <a:pt x="217056" y="0"/>
                </a:moveTo>
                <a:moveTo>
                  <a:pt x="217056" y="0"/>
                </a:moveTo>
                <a:cubicBezTo>
                  <a:pt x="336853" y="0"/>
                  <a:pt x="434112" y="97260"/>
                  <a:pt x="434112" y="217056"/>
                </a:cubicBezTo>
                <a:cubicBezTo>
                  <a:pt x="434112" y="336853"/>
                  <a:pt x="336853" y="434112"/>
                  <a:pt x="217056" y="434112"/>
                </a:cubicBezTo>
                <a:cubicBezTo>
                  <a:pt x="97260" y="434112"/>
                  <a:pt x="0" y="336853"/>
                  <a:pt x="0" y="217056"/>
                </a:cubicBezTo>
                <a:cubicBezTo>
                  <a:pt x="0" y="97260"/>
                  <a:pt x="97260" y="0"/>
                  <a:pt x="217056" y="0"/>
                </a:cubicBezTo>
                <a:close/>
              </a:path>
            </a:pathLst>
          </a:custGeom>
          <a:solidFill>
            <a:srgbClr val="4064F3">
              <a:alpha val="10000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56775" y="173020"/>
            <a:ext cx="8687225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0F45B5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机器学习算法</a:t>
            </a:r>
            <a:endParaRPr lang="en-US" sz="144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312725" y="982154"/>
            <a:ext cx="4261104" cy="18288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682112" y="1165609"/>
            <a:ext cx="0" cy="567089"/>
          </a:xfrm>
          <a:custGeom>
            <a:avLst/>
            <a:gdLst/>
            <a:ahLst/>
            <a:cxnLst/>
            <a:rect l="l" t="t" r="r" b="b"/>
            <a:pathLst>
              <a:path w="0" h="567089">
                <a:moveTo>
                  <a:pt x="0" y="0"/>
                </a:moveTo>
                <a:moveTo>
                  <a:pt x="0" y="0"/>
                </a:moveTo>
                <a:lnTo>
                  <a:pt x="0" y="567089"/>
                </a:lnTo>
              </a:path>
            </a:pathLst>
          </a:custGeom>
          <a:noFill/>
          <a:ln w="38100">
            <a:solidFill>
              <a:srgbClr val="4064F3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303581" y="1930210"/>
            <a:ext cx="2756916" cy="2231136"/>
          </a:xfrm>
          <a:custGeom>
            <a:avLst/>
            <a:gdLst/>
            <a:ahLst/>
            <a:cxn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solidFill>
            <a:srgbClr val="A2E5B9">
              <a:alpha val="0"/>
            </a:srgbClr>
          </a:solidFill>
          <a:ln w="19050">
            <a:solidFill>
              <a:srgbClr val="4064F3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65" y="1648574"/>
            <a:ext cx="1595894" cy="3950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09546" y="1576338"/>
            <a:ext cx="54513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9" name="Text 5"/>
          <p:cNvSpPr/>
          <p:nvPr/>
        </p:nvSpPr>
        <p:spPr>
          <a:xfrm>
            <a:off x="466877" y="2115834"/>
            <a:ext cx="243047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机器学习基础概念</a:t>
            </a:r>
            <a:endParaRPr lang="en-US" sz="1440" dirty="0"/>
          </a:p>
        </p:txBody>
      </p:sp>
      <p:sp>
        <p:nvSpPr>
          <p:cNvPr id="10" name="Text 6"/>
          <p:cNvSpPr/>
          <p:nvPr/>
        </p:nvSpPr>
        <p:spPr>
          <a:xfrm>
            <a:off x="466877" y="2455328"/>
            <a:ext cx="2430470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机器学习是人工智能的重要分支，它赋予计算机通过数据学习并做出决策的能力。这一领域的核心在于算法的设计，旨在解析复杂的数据集，识别模式，从而进行预测或分类。</a:t>
            </a:r>
            <a:endParaRPr lang="en-US" sz="1440" dirty="0"/>
          </a:p>
        </p:txBody>
      </p:sp>
      <p:sp>
        <p:nvSpPr>
          <p:cNvPr id="11" name="Shape 7"/>
          <p:cNvSpPr/>
          <p:nvPr/>
        </p:nvSpPr>
        <p:spPr>
          <a:xfrm>
            <a:off x="4572000" y="1165034"/>
            <a:ext cx="0" cy="286867"/>
          </a:xfrm>
          <a:custGeom>
            <a:avLst/>
            <a:gdLst/>
            <a:ahLst/>
            <a:cxnLst/>
            <a:rect l="l" t="t" r="r" b="b"/>
            <a:pathLst>
              <a:path w="0" h="286867">
                <a:moveTo>
                  <a:pt x="0" y="0"/>
                </a:moveTo>
                <a:moveTo>
                  <a:pt x="0" y="0"/>
                </a:moveTo>
                <a:lnTo>
                  <a:pt x="0" y="286867"/>
                </a:lnTo>
              </a:path>
            </a:pathLst>
          </a:custGeom>
          <a:noFill/>
          <a:ln w="38100">
            <a:solidFill>
              <a:srgbClr val="4064F3"/>
            </a:solidFill>
            <a:prstDash val="solid"/>
            <a:headEnd type="none"/>
            <a:tailEnd type="none"/>
          </a:ln>
        </p:spPr>
      </p:sp>
      <p:sp>
        <p:nvSpPr>
          <p:cNvPr id="12" name="Shape 8"/>
          <p:cNvSpPr/>
          <p:nvPr/>
        </p:nvSpPr>
        <p:spPr>
          <a:xfrm>
            <a:off x="3193369" y="1649412"/>
            <a:ext cx="2756916" cy="2231136"/>
          </a:xfrm>
          <a:custGeom>
            <a:avLst/>
            <a:gdLst/>
            <a:ahLst/>
            <a:cxn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solidFill>
            <a:srgbClr val="A2E5B9">
              <a:alpha val="0"/>
            </a:srgbClr>
          </a:solidFill>
          <a:ln w="19050">
            <a:solidFill>
              <a:srgbClr val="3083FD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053" y="1367777"/>
            <a:ext cx="1595894" cy="39502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299434" y="1295540"/>
            <a:ext cx="54513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5" name="Text 10"/>
          <p:cNvSpPr/>
          <p:nvPr/>
        </p:nvSpPr>
        <p:spPr>
          <a:xfrm>
            <a:off x="3356765" y="1835036"/>
            <a:ext cx="243047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主要算法类别</a:t>
            </a:r>
            <a:endParaRPr lang="en-US" sz="1440" dirty="0"/>
          </a:p>
        </p:txBody>
      </p:sp>
      <p:sp>
        <p:nvSpPr>
          <p:cNvPr id="16" name="Text 11"/>
          <p:cNvSpPr/>
          <p:nvPr/>
        </p:nvSpPr>
        <p:spPr>
          <a:xfrm>
            <a:off x="3356765" y="2174531"/>
            <a:ext cx="2430470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机器学习算法主要分为监督学习、无监督学习、半监督学习和强化学习四类。每种算法有其独特的数据处理方式和应用场景，从数据标注到环境互动，各展所长，解决不同的问题。</a:t>
            </a:r>
            <a:endParaRPr lang="en-US" sz="1440" dirty="0"/>
          </a:p>
        </p:txBody>
      </p:sp>
      <p:sp>
        <p:nvSpPr>
          <p:cNvPr id="17" name="Shape 12"/>
          <p:cNvSpPr/>
          <p:nvPr/>
        </p:nvSpPr>
        <p:spPr>
          <a:xfrm>
            <a:off x="7461888" y="1165301"/>
            <a:ext cx="0" cy="567397"/>
          </a:xfrm>
          <a:custGeom>
            <a:avLst/>
            <a:gdLst/>
            <a:ahLst/>
            <a:cxnLst/>
            <a:rect l="l" t="t" r="r" b="b"/>
            <a:pathLst>
              <a:path w="0" h="567397">
                <a:moveTo>
                  <a:pt x="0" y="0"/>
                </a:moveTo>
                <a:moveTo>
                  <a:pt x="0" y="0"/>
                </a:moveTo>
                <a:lnTo>
                  <a:pt x="0" y="567397"/>
                </a:lnTo>
              </a:path>
            </a:pathLst>
          </a:custGeom>
          <a:noFill/>
          <a:ln w="38100">
            <a:solidFill>
              <a:srgbClr val="4064F3"/>
            </a:solidFill>
            <a:prstDash val="solid"/>
            <a:headEnd type="none"/>
            <a:tailEnd type="none"/>
          </a:ln>
        </p:spPr>
      </p:sp>
      <p:sp>
        <p:nvSpPr>
          <p:cNvPr id="18" name="Shape 13"/>
          <p:cNvSpPr/>
          <p:nvPr/>
        </p:nvSpPr>
        <p:spPr>
          <a:xfrm>
            <a:off x="6083503" y="1929754"/>
            <a:ext cx="2756916" cy="2231136"/>
          </a:xfrm>
          <a:custGeom>
            <a:avLst/>
            <a:gdLst/>
            <a:ahLst/>
            <a:cxnLst/>
            <a:rect l="l" t="t" r="r" b="b"/>
            <a:pathLst>
              <a:path w="2756916" h="2231136">
                <a:moveTo>
                  <a:pt x="278892" y="0"/>
                </a:moveTo>
                <a:moveTo>
                  <a:pt x="278892" y="0"/>
                </a:moveTo>
                <a:lnTo>
                  <a:pt x="2478024" y="0"/>
                </a:lnTo>
                <a:quadBezTo>
                  <a:pt x="2756916" y="0"/>
                  <a:pt x="2756916" y="278892"/>
                </a:quadBezTo>
                <a:lnTo>
                  <a:pt x="2756916" y="1952244"/>
                </a:lnTo>
                <a:quadBezTo>
                  <a:pt x="2756916" y="2231136"/>
                  <a:pt x="2478024" y="2231136"/>
                </a:quadBezTo>
                <a:lnTo>
                  <a:pt x="278892" y="2231136"/>
                </a:lnTo>
                <a:quadBezTo>
                  <a:pt x="0" y="2231136"/>
                  <a:pt x="0" y="1952244"/>
                </a:quadBezTo>
                <a:lnTo>
                  <a:pt x="0" y="278892"/>
                </a:lnTo>
                <a:quadBezTo>
                  <a:pt x="0" y="0"/>
                  <a:pt x="278892" y="0"/>
                </a:quadBezTo>
                <a:close/>
              </a:path>
            </a:pathLst>
          </a:custGeom>
          <a:solidFill>
            <a:srgbClr val="A2E5B9">
              <a:alpha val="0"/>
            </a:srgbClr>
          </a:solidFill>
          <a:ln w="19050">
            <a:solidFill>
              <a:srgbClr val="4064F3"/>
            </a:solidFill>
            <a:prstDash val="solid"/>
          </a:ln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3941" y="1648574"/>
            <a:ext cx="1595894" cy="39502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189322" y="1576338"/>
            <a:ext cx="545132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872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21" name="Text 15"/>
          <p:cNvSpPr/>
          <p:nvPr/>
        </p:nvSpPr>
        <p:spPr>
          <a:xfrm>
            <a:off x="6246653" y="2115834"/>
            <a:ext cx="243047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algn="ctr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4064F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算法选择与优化</a:t>
            </a:r>
            <a:endParaRPr lang="en-US" sz="1440" dirty="0"/>
          </a:p>
        </p:txBody>
      </p:sp>
      <p:sp>
        <p:nvSpPr>
          <p:cNvPr id="22" name="Text 16"/>
          <p:cNvSpPr/>
          <p:nvPr/>
        </p:nvSpPr>
        <p:spPr>
          <a:xfrm>
            <a:off x="6246653" y="2455328"/>
            <a:ext cx="2430470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algn="just" indent="0" marL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152" dirty="0">
                <a:solidFill>
                  <a:srgbClr val="00070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选择合适的机器学习算法对于项目的成功至关重要。依据数据的特性和预期目标，结合算法的性能评估和调优技巧，可以有效提升模型的准确性和效率，实现最优解。</a:t>
            </a:r>
            <a:endParaRPr lang="en-US" sz="1440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572000" y="982154"/>
            <a:ext cx="4261104" cy="1828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2025-03-08T14:01:40Z</dcterms:created>
  <dcterms:modified xsi:type="dcterms:W3CDTF">2025-03-08T14:01:40Z</dcterms:modified>
</cp:coreProperties>
</file>